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70" r:id="rId9"/>
    <p:sldId id="272" r:id="rId10"/>
    <p:sldId id="261" r:id="rId11"/>
    <p:sldId id="273" r:id="rId12"/>
    <p:sldId id="262" r:id="rId13"/>
    <p:sldId id="271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 type="screen4x3"/>
  <p:notesSz cx="6858000" cy="9144000"/>
  <p:defaultTextStyle>
    <a:lvl1pPr>
      <a:defRPr>
        <a:latin typeface="Franklin Gothic Book"/>
        <a:ea typeface="Franklin Gothic Book"/>
        <a:cs typeface="Franklin Gothic Book"/>
        <a:sym typeface="Franklin Gothic Book"/>
      </a:defRPr>
    </a:lvl1pPr>
    <a:lvl2pPr indent="457200">
      <a:defRPr>
        <a:latin typeface="Franklin Gothic Book"/>
        <a:ea typeface="Franklin Gothic Book"/>
        <a:cs typeface="Franklin Gothic Book"/>
        <a:sym typeface="Franklin Gothic Book"/>
      </a:defRPr>
    </a:lvl2pPr>
    <a:lvl3pPr indent="914400">
      <a:defRPr>
        <a:latin typeface="Franklin Gothic Book"/>
        <a:ea typeface="Franklin Gothic Book"/>
        <a:cs typeface="Franklin Gothic Book"/>
        <a:sym typeface="Franklin Gothic Book"/>
      </a:defRPr>
    </a:lvl3pPr>
    <a:lvl4pPr indent="1371600">
      <a:defRPr>
        <a:latin typeface="Franklin Gothic Book"/>
        <a:ea typeface="Franklin Gothic Book"/>
        <a:cs typeface="Franklin Gothic Book"/>
        <a:sym typeface="Franklin Gothic Book"/>
      </a:defRPr>
    </a:lvl4pPr>
    <a:lvl5pPr indent="1828800">
      <a:defRPr>
        <a:latin typeface="Franklin Gothic Book"/>
        <a:ea typeface="Franklin Gothic Book"/>
        <a:cs typeface="Franklin Gothic Book"/>
        <a:sym typeface="Franklin Gothic Book"/>
      </a:defRPr>
    </a:lvl5pPr>
    <a:lvl6pPr indent="2286000">
      <a:defRPr>
        <a:latin typeface="Franklin Gothic Book"/>
        <a:ea typeface="Franklin Gothic Book"/>
        <a:cs typeface="Franklin Gothic Book"/>
        <a:sym typeface="Franklin Gothic Book"/>
      </a:defRPr>
    </a:lvl6pPr>
    <a:lvl7pPr indent="2743200">
      <a:defRPr>
        <a:latin typeface="Franklin Gothic Book"/>
        <a:ea typeface="Franklin Gothic Book"/>
        <a:cs typeface="Franklin Gothic Book"/>
        <a:sym typeface="Franklin Gothic Book"/>
      </a:defRPr>
    </a:lvl7pPr>
    <a:lvl8pPr indent="3200400">
      <a:defRPr>
        <a:latin typeface="Franklin Gothic Book"/>
        <a:ea typeface="Franklin Gothic Book"/>
        <a:cs typeface="Franklin Gothic Book"/>
        <a:sym typeface="Franklin Gothic Book"/>
      </a:defRPr>
    </a:lvl8pPr>
    <a:lvl9pPr indent="3657600">
      <a:defRPr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DFCB"/>
          </a:solidFill>
        </a:fill>
      </a:tcStyle>
    </a:wholeTbl>
    <a:band2H>
      <a:tcTxStyle/>
      <a:tcStyle>
        <a:tcBdr/>
        <a:fill>
          <a:solidFill>
            <a:srgbClr val="FFF0E7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DA023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DA023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DA02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2D1"/>
          </a:solidFill>
        </a:fill>
      </a:tcStyle>
    </a:wholeTbl>
    <a:band2H>
      <a:tcTxStyle/>
      <a:tcStyle>
        <a:tcBdr/>
        <a:fill>
          <a:solidFill>
            <a:srgbClr val="EBEAE9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1685C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1685C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1685C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6ECCB"/>
          </a:solidFill>
        </a:fill>
      </a:tcStyle>
    </a:wholeTbl>
    <a:band2H>
      <a:tcTxStyle/>
      <a:tcStyle>
        <a:tcBdr/>
        <a:fill>
          <a:solidFill>
            <a:srgbClr val="F3F5E7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9CA1A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9CA1A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9CA1A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A023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A02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176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875474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4" name="Shape 14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" name="Shape 17"/>
          <p:cNvSpPr/>
          <p:nvPr/>
        </p:nvSpPr>
        <p:spPr>
          <a:xfrm rot="10800000">
            <a:off x="891821" y="5617774"/>
            <a:ext cx="7382935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989951" y="1016989"/>
            <a:ext cx="7179735" cy="4831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990600" y="1009650"/>
            <a:ext cx="7179734" cy="48316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image4.png" descr="C:\Users\Administrator\Desktop\Pushpin Dev\Assets\pushpinLe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769521" y="702069"/>
            <a:ext cx="567831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4.png" descr="C:\Users\Administrator\Desktop\Pushpin Dev\Assets\pushpinLe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7855432" y="749719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727200" y="80435"/>
            <a:ext cx="5723470" cy="3542590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pPr lvl="0">
              <a:defRPr sz="1800"/>
            </a:pPr>
            <a:r>
              <a:rPr sz="48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727200" y="3736621"/>
            <a:ext cx="5712179" cy="312137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65E9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65E9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65E9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65E9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65E9C"/>
                </a:solidFill>
              </a:rP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6213930" y="5386484"/>
            <a:ext cx="554024" cy="30734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095022" y="769161"/>
            <a:ext cx="6965246" cy="129932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1463039" y="2068487"/>
            <a:ext cx="6196407" cy="3705352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095022" y="718391"/>
            <a:ext cx="6965246" cy="140086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463039" y="2119257"/>
            <a:ext cx="6196407" cy="473874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444979" y="524929"/>
            <a:ext cx="6254044" cy="3076576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pPr lvl="0">
              <a:defRPr sz="1800"/>
            </a:pPr>
            <a:r>
              <a:rPr sz="4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456267" y="3725333"/>
            <a:ext cx="6231467" cy="302401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65E9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65E9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65E9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65E9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65E9C"/>
                </a:solidFill>
              </a:rP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095022" y="716242"/>
            <a:ext cx="6965246" cy="140516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98447" y="2121406"/>
            <a:ext cx="3200401" cy="47365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095022" y="784568"/>
            <a:ext cx="6965246" cy="126851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557868" y="2053080"/>
            <a:ext cx="2939522" cy="88944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465E9C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465E9C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465E9C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465E9C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465E9C"/>
                </a:solidFill>
              </a:rP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9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47" name="Shape 4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Shape 5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 rot="60000">
            <a:off x="4471415" y="603503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21540000">
            <a:off x="749808" y="576071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" name="image4.png" descr="C:\Users\Administrator\Desktop\Pushpin Dev\Assets\pushpinLe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4.png" descr="C:\Users\Administrator\Desktop\Pushpin Dev\Assets\pushpinLe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 rot="21540000">
            <a:off x="1108976" y="2020042"/>
            <a:ext cx="3064828" cy="1503038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 rot="60000">
            <a:off x="4854290" y="1150993"/>
            <a:ext cx="3020793" cy="4625490"/>
          </a:xfrm>
          <a:prstGeom prst="rect">
            <a:avLst/>
          </a:prstGeom>
        </p:spPr>
        <p:txBody>
          <a:bodyPr anchor="ctr"/>
          <a:lstStyle>
            <a:lvl1pPr>
              <a:defRPr sz="2200"/>
            </a:lvl1pPr>
            <a:lvl2pPr marL="667512" indent="-301752">
              <a:defRPr sz="2200"/>
            </a:lvl2pPr>
            <a:lvl3pPr marL="965200" indent="-279400">
              <a:defRPr sz="2200"/>
            </a:lvl3pPr>
            <a:lvl4pPr marL="1365885" indent="-314325">
              <a:defRPr sz="2200"/>
            </a:lvl4pPr>
            <a:lvl5pPr marL="1776548" indent="-359228"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 rot="60000">
            <a:off x="7557313" y="5925853"/>
            <a:ext cx="554024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3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61" name="Shape 61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4" name="Shape 64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 rot="21540000">
            <a:off x="745058" y="575768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 rot="60000">
            <a:off x="4464768" y="603919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" name="image4.png" descr="C:\Users\Administrator\Desktop\Pushpin Dev\Assets\pushpinLe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4.png" descr="C:\Users\Administrator\Desktop\Pushpin Dev\Assets\pushpinLe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 rot="21540000">
            <a:off x="1106424" y="2020823"/>
            <a:ext cx="3063240" cy="1499617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 rot="21540000">
            <a:off x="1152144" y="3621023"/>
            <a:ext cx="3044952" cy="210312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 rot="60000">
            <a:off x="7562088" y="5928918"/>
            <a:ext cx="554024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2" name="Shape 2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Shape 3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Shape 5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6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14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4.png" descr="C:\Users\Administrator\Desktop\Pushpin Dev\Assets\pushpinLeft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png" descr="C:\Users\Administrator\Desktop\Pushpin Dev\Assets\pushpinLeft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629400" y="68440"/>
            <a:ext cx="1430868" cy="6478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98220" y="1106312"/>
            <a:ext cx="5178780" cy="5751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7670202" y="5838044"/>
            <a:ext cx="554024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>
        <a:defRPr sz="4400">
          <a:latin typeface="Constantia"/>
          <a:ea typeface="Constantia"/>
          <a:cs typeface="Constantia"/>
          <a:sym typeface="Constantia"/>
        </a:defRPr>
      </a:lvl1pPr>
      <a:lvl2pPr>
        <a:defRPr sz="4400">
          <a:latin typeface="Constantia"/>
          <a:ea typeface="Constantia"/>
          <a:cs typeface="Constantia"/>
          <a:sym typeface="Constantia"/>
        </a:defRPr>
      </a:lvl2pPr>
      <a:lvl3pPr>
        <a:defRPr sz="4400">
          <a:latin typeface="Constantia"/>
          <a:ea typeface="Constantia"/>
          <a:cs typeface="Constantia"/>
          <a:sym typeface="Constantia"/>
        </a:defRPr>
      </a:lvl3pPr>
      <a:lvl4pPr>
        <a:defRPr sz="4400">
          <a:latin typeface="Constantia"/>
          <a:ea typeface="Constantia"/>
          <a:cs typeface="Constantia"/>
          <a:sym typeface="Constantia"/>
        </a:defRPr>
      </a:lvl4pPr>
      <a:lvl5pPr>
        <a:defRPr sz="4400">
          <a:latin typeface="Constantia"/>
          <a:ea typeface="Constantia"/>
          <a:cs typeface="Constantia"/>
          <a:sym typeface="Constantia"/>
        </a:defRPr>
      </a:lvl5pPr>
      <a:lvl6pPr>
        <a:defRPr sz="4400">
          <a:latin typeface="Constantia"/>
          <a:ea typeface="Constantia"/>
          <a:cs typeface="Constantia"/>
          <a:sym typeface="Constantia"/>
        </a:defRPr>
      </a:lvl6pPr>
      <a:lvl7pPr>
        <a:defRPr sz="4400">
          <a:latin typeface="Constantia"/>
          <a:ea typeface="Constantia"/>
          <a:cs typeface="Constantia"/>
          <a:sym typeface="Constantia"/>
        </a:defRPr>
      </a:lvl7pPr>
      <a:lvl8pPr>
        <a:defRPr sz="4400">
          <a:latin typeface="Constantia"/>
          <a:ea typeface="Constantia"/>
          <a:cs typeface="Constantia"/>
          <a:sym typeface="Constantia"/>
        </a:defRPr>
      </a:lvl8pPr>
      <a:lvl9pPr>
        <a:defRPr sz="4400">
          <a:latin typeface="Constantia"/>
          <a:ea typeface="Constantia"/>
          <a:cs typeface="Constantia"/>
          <a:sym typeface="Constantia"/>
        </a:defRPr>
      </a:lvl9pPr>
    </p:titleStyle>
    <p:bodyStyle>
      <a:lvl1pPr marL="274320" indent="-27432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1pPr>
      <a:lvl2pPr marL="665018" indent="-299258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2pPr>
      <a:lvl3pPr marL="960119" indent="-274319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3pPr>
      <a:lvl4pPr marL="1356360" indent="-30480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4pPr>
      <a:lvl5pPr marL="1760220" indent="-34290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5pPr>
      <a:lvl6pPr marL="2125979" indent="-34290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6pPr>
      <a:lvl7pPr marL="2491739" indent="-34290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7pPr>
      <a:lvl8pPr marL="2857500" indent="-34290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8pPr>
      <a:lvl9pPr marL="3223260" indent="-342900">
        <a:spcBef>
          <a:spcPts val="500"/>
        </a:spcBef>
        <a:buClr>
          <a:srgbClr val="AA2B1E"/>
        </a:buClr>
        <a:buSzPct val="85000"/>
        <a:buFont typeface="Brush Script MT Italic"/>
        <a:buChar char="O"/>
        <a:defRPr sz="2400"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s://www.youtube.com/watch?v=jID1_GwxiE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"/><Relationship Id="rId4" Type="http://schemas.openxmlformats.org/officeDocument/2006/relationships/image" Target="../media/image4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"/><Relationship Id="rId3" Type="http://schemas.openxmlformats.org/officeDocument/2006/relationships/image" Target="../media/image62.tif"/><Relationship Id="rId7" Type="http://schemas.openxmlformats.org/officeDocument/2006/relationships/image" Target="../media/image66.tif"/><Relationship Id="rId2" Type="http://schemas.openxmlformats.org/officeDocument/2006/relationships/hyperlink" Target="http://HillaryBroder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"/><Relationship Id="rId5" Type="http://schemas.openxmlformats.org/officeDocument/2006/relationships/image" Target="../media/image64.tif"/><Relationship Id="rId10" Type="http://schemas.openxmlformats.org/officeDocument/2006/relationships/image" Target="../media/image69.tif"/><Relationship Id="rId4" Type="http://schemas.openxmlformats.org/officeDocument/2006/relationships/image" Target="../media/image63.png"/><Relationship Id="rId9" Type="http://schemas.openxmlformats.org/officeDocument/2006/relationships/image" Target="../media/image68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1675305" y="2819400"/>
            <a:ext cx="5723469" cy="182809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4800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Bio Art</a:t>
            </a:r>
            <a:r>
              <a:rPr sz="4800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: </a:t>
            </a:r>
            <a:r>
              <a:rPr sz="4000" i="1" dirty="0">
                <a:latin typeface="Courier New" panose="02070309020205020404" pitchFamily="49" charset="0"/>
                <a:ea typeface="Adobe Arabic Regular"/>
                <a:cs typeface="Courier New" panose="02070309020205020404" pitchFamily="49" charset="0"/>
                <a:sym typeface="Adobe Arabic Regular"/>
              </a:rPr>
              <a:t>The Merging of Science and Art</a:t>
            </a:r>
            <a:r>
              <a:rPr sz="4000" i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	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1727198" y="4485921"/>
            <a:ext cx="5712181" cy="1524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0"/>
              </a:rPr>
              <a:t>ASA Workshop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0"/>
              </a:rPr>
              <a:t>with Hillary Broder</a:t>
            </a:r>
          </a:p>
        </p:txBody>
      </p:sp>
      <p:pic>
        <p:nvPicPr>
          <p:cNvPr id="87" name="pasted-image.tif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485" y1="51724" x2="18485" y2="51724"/>
                        <a14:foregroundMark x1="18485" y1="51724" x2="18485" y2="51724"/>
                        <a14:foregroundMark x1="16193" y1="32586" x2="12407" y2="47241"/>
                        <a14:foregroundMark x1="20379" y1="35517" x2="20379" y2="35517"/>
                        <a14:foregroundMark x1="20379" y1="69483" x2="20379" y2="69483"/>
                        <a14:foregroundMark x1="15845" y1="53276" x2="18485" y2="17759"/>
                        <a14:foregroundMark x1="19980" y1="39828" x2="21525" y2="8793"/>
                        <a14:foregroundMark x1="19980" y1="67931" x2="1046" y2="39828"/>
                        <a14:foregroundMark x1="10115" y1="53276" x2="6328" y2="8793"/>
                        <a14:foregroundMark x1="7474" y1="32586" x2="3288" y2="17759"/>
                        <a14:foregroundMark x1="4833" y1="31034" x2="2940" y2="31034"/>
                        <a14:foregroundMark x1="4185" y1="30345" x2="2591" y2="20517"/>
                        <a14:foregroundMark x1="20927" y1="28621" x2="24365" y2="31207"/>
                        <a14:foregroundMark x1="21126" y1="25862" x2="24116" y2="17931"/>
                        <a14:foregroundMark x1="22720" y1="30345" x2="28002" y2="38448"/>
                        <a14:foregroundMark x1="25511" y1="36552" x2="26657" y2="54483"/>
                        <a14:foregroundMark x1="18186" y1="52759" x2="8072" y2="93793"/>
                        <a14:foregroundMark x1="13353" y1="73276" x2="17240" y2="97241"/>
                        <a14:foregroundMark x1="46786" y1="21379" x2="52516" y2="91897"/>
                        <a14:foregroundMark x1="49975" y1="58103" x2="61684" y2="39310"/>
                        <a14:foregroundMark x1="62133" y1="37586" x2="62133" y2="37586"/>
                        <a14:foregroundMark x1="55954" y1="45517" x2="50922" y2="15172"/>
                        <a14:foregroundMark x1="86398" y1="27759" x2="87344" y2="83103"/>
                        <a14:foregroundMark x1="86198" y1="58103" x2="73144" y2="60690"/>
                        <a14:foregroundMark x1="79522" y1="60690" x2="81814" y2="5345"/>
                        <a14:foregroundMark x1="86647" y1="57069" x2="99253" y2="64310"/>
                        <a14:backgroundMark x1="18834" y1="96379" x2="18834" y2="96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450" y="1371600"/>
            <a:ext cx="4159181" cy="106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frontmed.co.nz/images/_db/MQAwADYAMQA=/1024x1024/q80/VR1113L%201001468%20Human%20Skeleton%20Cha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t="2439" r="12543" b="2439"/>
          <a:stretch/>
        </p:blipFill>
        <p:spPr bwMode="auto">
          <a:xfrm>
            <a:off x="1066800" y="2013857"/>
            <a:ext cx="232954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Anatomy</a:t>
            </a:r>
          </a:p>
        </p:txBody>
      </p:sp>
      <p:pic>
        <p:nvPicPr>
          <p:cNvPr id="4102" name="Picture 6" descr="https://s-media-cache-ak0.pinimg.com/236x/a3/1b/22/a31b2253d7463c7748b5e2c1e28e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22479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-media-cache-ak0.pinimg.com/736x/96/9e/4c/969e4c5c3d7af2ec07ebd2d1634fb8c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438400" cy="41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1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lang="en-US" sz="4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Invented </a:t>
            </a:r>
            <a:r>
              <a:rPr sz="4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Anatomy</a:t>
            </a:r>
            <a:r>
              <a:rPr lang="en-US" sz="4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4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44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Jason </a:t>
            </a:r>
            <a:r>
              <a:rPr lang="en-US" sz="3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Freeny</a:t>
            </a:r>
            <a:endParaRPr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146" name="Picture 2" descr="http://assets.inhabitat.com/wp-content/blogs.dir/1/files/2014/05/jason-freeny-barbie-do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2" r="33776"/>
          <a:stretch/>
        </p:blipFill>
        <p:spPr bwMode="auto">
          <a:xfrm>
            <a:off x="990600" y="2057400"/>
            <a:ext cx="15240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uhinternational.com/wp-content/uploads/lego-men-dissected-jason-freeny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057400"/>
            <a:ext cx="3276600" cy="185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ufunk.net/wp-content/uploads/2013/07/Papa-Smurf-dissected-jason-freen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399"/>
            <a:ext cx="1915887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dn.trendhunterstatic.com/thumbs/jason-freeny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2" y="4038600"/>
            <a:ext cx="3200399" cy="203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086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77823">
              <a:defRPr sz="1800"/>
            </a:pPr>
            <a:r>
              <a:rPr sz="4224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Insects: </a:t>
            </a:r>
            <a:r>
              <a:rPr sz="2496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Specimens as Art, Art used as a tool for Investigation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12</a:t>
            </a:fld>
            <a:endParaRPr sz="1400">
              <a:solidFill>
                <a:srgbClr val="465E9C"/>
              </a:solidFill>
            </a:endParaRPr>
          </a:p>
        </p:txBody>
      </p:sp>
      <p:sp>
        <p:nvSpPr>
          <p:cNvPr id="2" name="AutoShape 4" descr="data:image/jpeg;base64,/9j/4AAQSkZJRgABAQAAAQABAAD/2wCEAAkGBxQSEhUUEhQUEhUXFRUXFRcUFBQVFhUVFhQWFxQUFBQYHCggGBolHBgUITEhJSkrLi4uFx8zODMsNygtLisBCgoKDg0OGxAQGzQkICQsLCwsMCwsLDQsLCwsLCwsLy8sLDQtLDQsLCwsLCwsLC0sLC0sLCwsLCwsLCwsLCwsLP/AABEIALcBFAMBIgACEQEDEQH/xAAbAAABBQEBAAAAAAAAAAAAAAAFAQIDBAYAB//EADoQAAIBAwMCBQIEBQMDBQEAAAECEQADIQQSMQVBBhMiUWFxgRQykaEjQrHR8FJi4QfB8RUWM0NyJP/EABsBAAIDAQEBAAAAAAAAAAAAAAMEAAECBQYH/8QANREAAgIBAgMGBAQGAwEAAAAAAQIAAxEEIRIxQQUTIlFh8HGBkaEUwdHxFSMyQrHhBlJiFv/aAAwDAQACEQMRAD8A3NdXV1dOKzqSlpKkk6kpaSpJOpDXE1yrNUWAmgpMbNSInvU62gBUGpvACktRbkRmumPLAVUv6uKo6jXTgVAEZ65TIznwiHYKo3kWt1hPFVNPbJOaJr04mrljQgVVXZrd4HeKO4PKLorUCrcU5EinRXoUHCMQMiikIqQikIrcqREU63bpwFcXih2WcIzLAzLlm2KmMCqlrUinXLhrlWayaIxH3b1VnvVHdamJbJpJtU2ZnMkDyantqKg8qKfbasnWlecrMsNZBqu+mq7benxRV1R5gyQWdJTfwpomSKULWzr36GZgz8NSHT0UZRURFBPaNg6y4LazUZs/aizWwaiezRau1HB3kgooaSr72K6ugO00lZktJSTSFq6M1HV01H5lLmqJAmgpMdNNrgQKZd1AAoD3gQ6UExxMU06iBQrU9QCzJobc6gWwtc2zUlmwI+unCjJmjudTAHNCNVrGuYWo9LoGbLUY02gA7UVNO7/1QFlyr/TKWg0B5bNGbVgCpLdqKlAp9K1QYESZyxyYzZXbar6rqdq3+ZpJMQM59jHFDm8SJEqpIgk5GACBJ9hJFWSBAtdWpwTDW2u20F/9yLtYlSIIAB/mJ9v2/UVlNb4m1OoP8P8Ag2+4Ebo7ye5HxWswb6mtBnM9AuX0X8zqv1IqjqOu6ZObq/v9fasn03QOw9TEkjOYmQTyO/P7dxNFF8Mb5AWfnvkQP2/r9KXfUKh8Rig7SVjhRmFF69pjgXkn5Md4/qRUp1SOPQ6t9GBoDe8BA87gfYSARMx/X7H701vAuwY3D5zjBjiO8fcfasnU0uMFhCfjSOan6Q2LpBotoGDDNYvRdF1SmLd544G+CI+MTwD7nP3onY6jd07f/wBLqFGz/wCs7mLkxlTgCDmDxXOfSeLKYMNXrEs2H3E02o047VCjAUlvqKXF3W3V191YEfqKi5rl2thtucNmS3HmoRzT661zSrgsd5Ut2LdWQlR27gFK96m14VEuQag5qSy1D9VerB+KPHDW2NuzjaYZu9L1u1lpVBNKhblPTWNMmsx4H6hevWN9/ufT7x70de/FAtsCE5kK4OJYJqMtVc36je/QG1SjrM4lkmuqn+Jrqz+MXzk4TFL1G14e9BNRr2+lD7nVY717e7XAcp1U0U1a6gU27rIrLjrftUd3WPc4pf8AFM2whhQq84V1nVQp5odd6szflqGz0ksZYzRnSdMA7VtNLbYcttKs1NaDAgi3orlwyxo50/pYWiNjTAUmu6lZ04m4wHx3P2p6rSpXuBvELdUzy3YsxUz3FUSxCgckmBWI1Pi+7dzpxbVQwDFmmASADIkAmTE+3c4oTfW7e9bPcyLRIckbFYszFcgyBiVG3bJPFGyJy7ddWnLebLW+K7SGLYN48+krtAyASSfcECOTA71n7/Xrt0mWaJKFLJBAx/8AISnqEGACTtP7Cr+HSQyBbi72Lt+ZNpIC7ELYXcRtLHJ7GDVzT9DDkeYNykFHONoQMBvGADOBIEGJzIpa/W0UjLnET7+684Uc+g9+/jKGk1QG0ydowxGCGK7ZJ9ZjL5B5P8uKIaPqBtbSoVAqAErbDtn1EEsTETwIyaMae3pdMu+6V9MQARGGJwx7wZgRzxJzM/jrRKnpVCvuYAniDu4NcVu3Ucnu0JHw5x+v/j+rs8RXh67neZ7V64aorhd6pdDn0jftUkwAYJO0YxzSHQKL2xZ2iHU8Sl1dy/UbSBPuM4rO9S8S27t43dMuxgSRAgHaJkr7GOPafeil1mt2rBbcz2l8kzuKsgAawCVEYBa2ffAo92rsbT+DIPrzEEvZ2/Aw5E9fP/ed56L0zSIoHHaBgAk5Iz8j9B8UZs6hQfjHtzJjj3BHJzu+x8tt+IJIAaCf1Oe2OOSDBzPEVYHipx/v7YmOQCCVYn+biD7cmvKFdWWznM9Zpux6UTNWPznqI1i+/wDkfPH/ADnmq1zWqfaM5ie4yT9AP1HNeZr4oZskwZj7yBGM9x6QOQctmpbXiGZDNiDIYQV5B3d4zcJ49sGKaNN43z0h27MHDnOZvfxltCZ4PI54JUATy0+nH/emWdNbv+ZcaDLwCeAqQs/qHP3rAL1iW3bpaA0SYnbMMAe0tBOPXwQMXtJ4k2KiTACjPwoyTB/cHG4+1RLdWhUqee0Ru7NpYFYT6n4R2kvp5ttEA288GTuB7T75PFVdD1hkOy+AhzDT6TmIJIENkYqxoPGSbthPqIBjacASAXIMKAZ74JHutXr/AFixfBVmjkESJB9pH+fWn6LLdTaK3Xfz8pzbeym0/iRvD1HP89pOt4MMU5cVmNVqRpT6WFy0ffDW/kRyvuImien6oDz/AJ/f60e/TNUcP9YAqQMwv5lI1yqq3QeDTLtyKSsQjeVAXjTqJt2H2sFYgwSY4EkD5rzTovTzqr4ZgwQmXPA+xrSXz/6hqXDsy6a2YJXlmA9IAOOZz7GjFqyqqFQAAcAVO9Gnq7tN3bn6eX2+8ODwjHWaDQ6kIoVcACBU12/81mX6iLQ9RAnj3qlc11y4YAx2NCTsY93xXvwiRVzvNd59NN2gmmvEDJk1ZXU1xrKArEKciURL5vV1UhdrqruT5SsSZ9IT2qB+jBuRWla0KeiiK9LnJ5xjv3Ex7dEjgVc0vTiO1aPaprnUCmq7So2l96W5ylZ0kVa8qBPEUw3wM1iPFnitnJs6eGgxc9W0xE4/vTOm1NllnCsBayoOJpe694q2EW7OWZtu/wDlU57++DWV09u7ce3euO63FYblYMAzOQUAkkEBJJDRg4qPR6JUaRBAD3AWhwQVAEys7pB/NxuU4o9p9F5hKKSZVIJES6CWCyOYGwcSwySDnq26hKVy59+/nPP36prTwryP7b/XeR2NCim6As2yH9S7dwHm5Ye2+RkDu0A8m9a0Ugnb5hQSWIIV1hJxg7Vlx7mAJAFWunorIXYbmCncC67iGCW0AbhNsMcE8GMUPHWNqh0ZGVFFtnIYO4hiu1dpDDI+zA15/UdrO+Vp6bcz7+/y8ujoewrdQQW2H7fP7dM5ENQLLh323As7YZQJDBki1z+ZjEzhYMYkT1bxP5I2gKDBUKwbeARwXxH5eB/p78Vl9Z1XzCVthSP9W3yRBJJ2Ww5RR6vnt9KGIwaPVuPIiWjkiIEe5/w1zl0jOeK059/ae10uk0ukXwjLfbkPf54k+s1dy+03NsSfyiABxBA9/fEzTrWkLYxEZmBCzBwxifj/AJpdLZNxoUO5hiQozIgxnHAf9MUY1NzSWIA3ai7tMW32FEMzubYPURDSJjmSKZY8OFUfIQj2Dcn5/CBbHTfKvohtMWVt16CCNl24i21LK3YzmeGGO9bnrXVra2zd2qVK+pWlgbZOAwMFQdoPM/PIrNLtsWG85fW9xGuKyAAxuGwZwAOBxBEYImbxUZ0r5ULvsAQREbwOBIUbRbYCIAnEYp9FyACZySi+IlefL4QSVJAjMkgEbTJUnDL/ACNjg8ySJnEL3GXBUYA5/uRHM4x/2qx1O7uBYLG0BWPALSDJU+xVh3I25jFTaRfOCshCkek7Tt2sWiIiBO4YxMnngCaoAyha1J2le3c3e5WIxI+qkiMQCMiMcirr/wAVpJZTIxaSBIRRt2CAMAGOTGfipv8AKEsisAxQkXgCSI4QEsATtngfcVH+NN0GDBBJCsqlFXaxEGffttmIM1RQmOnUZTi8oZt7LSNMklXaSXgGPYbQW3HMRGBmKEfjZjI7fpS+Jl2WE9Tl12IxbcrFXXeqmWP8NVCgREljI4NALD45/wAx/wA/rW7KsgHynOXUBSTCVzVCYyYH27kExzktzPJ96r6/WEsGkgnEgt24zPtj7Va6f0q9fxZts3uTIX9TRf8A9jagjPl/Tcf7USmtuYBks1fGCJnrvU7zKAGYrgHvM4AJOBWz6H1c2kSzeXzFVAkrctMwcbQYggLwuWYmJj2AO54W1dqSLQcd13ggx8AgzyJ5ziiGl6wAdmo05BMggb0lTPpIkQnwIkiSTxU1IZgAwM3p+7IIbf0msS4wG+0fNt+4/OmYi4nKmapdb61s09099jAZgyQRj5/tQ9rrKN2mORO1VW4hETIW4eOAuDBz3is31Xqh1N6zavJtHmjzDIU3Ibb+UwqNtkdsmTFLVaQnfO0BqNNWreD6TS9FseVp0U4xuYnJ3v6iMfp9qtHzG/L/AA1x8v8Ar2oj07Q7wrvExAAiEH+n5PuT3ol+BEVaimliQdzzP6eURLbzM2elLJJBYnknNX7elgQBRdNGe1Nu6ciujVVp7ubZ+MyWaC20hpg05HaiJNJNMnsqg9JniMqC21dVqa6t/wANp8pOIyzc6jXf+oY5rNnUGpbZJrw9ffO2F3jxQYh46+BNVr/Vao+SxERVPV6copZpin20Wrx6TIdZF4k6u62m2ckdu1AOnacM6k4IuGd21CPSM7xMcH9R81BrdR5rkHABCxG4QzBQSQcGZGfitB0uwSZIHpcnKqAARA3e7GLeOMn79dCmi02536+eZxtW7X2itfWWOk6YuqhZlk8tVLQFaN29hgQWK+mew+tEry7SGAKtbRAIQlhDbykCPTBZg3aT2E1XS4qAJ/MrEEhmmdwiY/NwMns596H67qbJy3mO20KANm3ERknAmJ/2zXn77bNRYT0+Pr+k9H2Z2RhBxDnudh/v9fKX+qdTtgI5JVogoVXaQACA4IncDPeMnFZPrGt/ETKqqAsSqNbBKq4JEDCEmCAB3mCJhDqWLsWgsIVYJbbMyVI9J+/JjNSabRsRLbVTktd3IhG2BsCAS/Mic4n5YppFXiPOdpmSpe7T1Hx23+APl9ZAyAMNpW2Yko0XUOIQgrIe4Q0gQCuYjAoi/TrdsA3GuLZO5rI3DzTnEWxgHdDTgQe1V7nXksr5WlUM6vuW9cWbmRlVAEBZM8fYVTXfcu+tvVDF9/qK7QTLsfpx27xTYR2wBtn6+/j/ALi34nfwjP8Aj38JN1PUkW18spZQhhCvuvRvJ/itzksSBxkxNVvDmkYuXdGXy9+wbSC7gEkQcCAAII5ccyFq5asiCAC35gzWij3H3CAqFfTbJg+hWZtvbvVq5cyTcIRdrFgVCWgCxYguAPNJlZCSXOJAglyupaxtMMpZsuYvVNKHs7WJZgv8gJVANzzMnBHDf7ScCu0r+bomeGcqbMhQZJS6GJwJ4he/xxmzqbypae7tD2iMbSwBLkjezzFwycjmSJiFqPw1c29PuOsJuDFrm4g/w9kW2A5QkxH+7gyKogg5EC9ni4ZQ1OkixdcbNgZGItsdgutEjgQRtPpzAeqPRNWbd9DJ23JDBcbbgJ2n7iRHeYNFxda83kujFb5bLRbLc3UuKoyNxVOwBiYyaD9Bs7bgRgDnOO4qMwVeP0iuoZg+DKl8b9TdBKoS5Cs8Bd0EkEjjIMfMAzNTdLtlk3kbt3EY2wRmJol4j6QED3LY3SCWXkhjPqHxn96F+HNdu3q0BvzSAsHauRtjgx29+3IutkvQMsqpv7TD3h61N5FYB1IZjInjCj2962Fvp1oGfJt/XYv9qD9BddytMgBl3T7xj9jRDrPWlQEA0CxuF8CEoqUgsxl8dYQHZgftVqxdB44rzO51Asd0HmtDpOoMFGaFdqrK8GLuFycTYXYqhqunpdG24J5z3EiDB7YoWvVSe9WLPUaXPabZgTiCXtXNBIQL5bkDcRIJB9ClY9LTGVKzHvFX+l6SzeuMbqpdJAE+UHZFOQwuW1MMTMEluB2OSV+8l22UcAg8g1lRa8i69thK/nUiDuVpMkclsHI9jjupRZ36lUaPaZ0sOG5iaIsdMQIPlmASTO1uEMcgELmfdfcwRGorP6nrqMvkuw9QkQtzgTgyG5kjJEYg4wvh7WC6jBWL+WxU7lZWAHAYHMgRnv8ArSOv7OuReP64MW1IRm4kmlsauKna+HoOr1It2uXXqba9gYuAISu6KRIzVO3oCTVm3rSFikGsiu6n/IWrQKN5kpmSL0Y+9LTl6jXVv/6A/wDb7SuCZtdKKsaW0Jqst2asaRs05o61SwTo3DwwolsVlPHOqjZbGOWP2rWpXmfjm+x1RVYOAIJxkHmu9qTiucwDJjOgaclwSHKlijbjHqjcp28gQGP1I+taW1dgFSRcy6XNwB3BgQsrBkkEDbMQaBaK2FVYZYjzFBgsMMtzBwTzI7yO9TarXugBIsFCP4YAELHDAETiYxFeP1bm+z0/edXsvQqv81huffl7+cn6x1XygCDudlBkgqFUyYCs2Jz/AGoMqPcuEAh3KiITdjJlWkEZPYd5/lpdPad7g2+p2OTJULmd26CJ7yQfjsat3byaTUW7qbWKgBgzqSWO6YU+rbEZPc0bS0LkL9TOtdqMJkbj37x0iajT/g1VryM7kQERdqr83bq4OQpwZ9OTBqlrb9y+fM1LNd2iYBKIqiBCwMKCR6ufvzsk8QrdHrCsDiP5f9wJI+O//hmu6NZughUCllyMoDwBMHb27H24gmjBAj8R5jr+nl6+fWYu0b2Ls2ftMP0OzvG/aPVuaOFyWYID7QB8AAyQaMASzAEY9I/KpkSTC4Ml2aII4Jysik6lpW01pVtb3hncyQALZ9SBVCzt3Bif9vHOanml0BthrgIU7UZmGTJAnKj4VQMfm7U5gN4liaNwYR9o/UNJCm4u0gek3PL/AIZx+ZggIIQRCHDcHFTtYt24kupIUgWW2FzIKyiehxHcjjvzUiJGZ2k5hNv5iAwJ2KBGBlpJgZrltm2CBtFwhyzPuJU+kAtPqIhoMA5wASREAhXtLDAiambgQGFtsASgIO5VESzNieACQBJPcAmDXl7KfwCvlNcFp1IUA+kM7HYZEggRMwPiaZbci0fT/K6+omTtuPbtggYkG6okEjn2qXUab8XtRCqBb7ljAiNm0FYHJ4nvHxm+HeJ2kdJWfTOt2zcVhtBVWP8ApLmA3JODt5PP0qfptr1+YfzAlWB9wYn9qMX+g27KBLxubW4YHjg4B+QDVfrOn8gFyZ2qJGATx6h78gx9fahsvGnB6QdtbA8REn8yTuOVyCD3B5FYnqPSHs3RtB2XN3lnEGBJBJxPE0QPXt6wPTW48MaJdXozavAlTMEYZTkBlPY1ns/TsuUi3Hg5mC0Vxiu1SyyRhW2wAJMqvH/atR0q2sgOPMBEyc4PGaG9Z8I39KxNvc9qfSyBmgHsyTK/XI4zUPT9TcEgAz8Ke3uK3bp34sEzo1auhV3XJmt12g05tFtyoVzmJ+nzUPTLCXrashBXIkViNeLrXVF4XQk+ohTMdyMVvul9W0o227EIuIHEnvPzxR0RSyht/PMxaiWq71gADp1jL3Sfaq7aFhxWmcVEVFOWdl6d/wC2cjiMzXmOtQ9St+db2zsYHcjexkHI9jBB+GNaa5pgaH6rp3tXLt7Fao8dB3lrYQZ531C3eRiNrAudxYtuHp42tjdAiJg547kpouqKl6ydPcK7QiMSu0kTztHcSQTOZHIBo9dtFcMJHsai0Oiso29UUN2Pt9KVt171qUsQ59++sY7wEZhrzCSTxPtgfYVPbu1SF6lF2vNsuZjMJ+ZimoCappeqe3foRQiXLVdUHnilrHCZJWtWqnsJBq+ulilWxXt6EZnGI7Y44ZLarzTxRZjWOxjERgH6c/NemqKwHj6xtvK3+ocx3FdbWqe4nOQ4aCrV8T6iLi/mKmVLHgrME/uPrTbgySq7ZJKr6zmOF9yPk/WeKiV4Efr7z2n6Sf1p13VLbRp3A+mYbJnhVg5LY54ANeYRCzYE61OoHB8PePf5SdtYtubaFSApLlSZfjE8EA7vrzABigWrHr3ZbMk5IGOTz3+2D9pUBA3H+b4gCBAUEcASf3ohaIUE4O7aCSFIgbWOM7TyMCcngHLqAKMCHD8dIPUn9pEmo2bRH0ICwwJ5OJI4xP8AWj2g6xs4aJjvBxtzsiMZjJ4ntnK3jtOQNpjtlfnPbP2/SnJe2GTlZ75z78ifesHfaXXq2rO83P4xbqgk4gqSFPZduCu4QDAHvH5jy2cbVG2+63va1f2h1QSxnKlRGWGQQMkbeOKhtaiRC5DcMCZmI3yTO4A+8cjgmnajW8C4FQQGBALSwUliTPqJwM5wDJ4N0jg5TOpuW3cSPV6w2HIcNs3YEGUIwyEE4jOP92e4q1p+o2rinaI4/wBxJAEFuDIORnEyDJmqXUNWPKPmKbhXYq+WEQQDc8xrjbd1xyWGfgT8Z38RsbdaYjt7H7xTK7jaJG0g7zXWxuEE5XsBt91AgNjaOBxzAwJb1DqRVQFGxmG+AeGLndn3iOeAKEaXqHpBnPb/AD7n9AK0Hh/oj6tpghRHqPBxEZ5+vxUr4y2w3gntyZH1a3qrdhLl5wRuACk7jngzUtrVnU3bVgNuFxkDCASB3I+gmpeuqqX/AMNfZvLDKJGSoMZzW98O+FNNpIe2C7kf/I5BMH/SAAF+wplandt/nCavgUju84InnXiTwoujZYYspPevR/DSKthdvsKBf9S7JNsMOxmp/A3UQ9kLORima1CWFR1iZ3XM0zGomNPeoWNOCCkWqWVOO1eU+KNPsdblv0zIMdmU4/aP0r1hhIrz/rWl3m7b7j1p9RyPuKU1qnhDDpGtK+CR5zS+HepjU2FefUBDj2Yc0QIrznwb1PyL+1j6LkA+wbhT+uPvXpDCj6W7va89esBdXwPiMrqU0lMwMrarShhQTVaBlyOK0lNuICKT1WirvXDCaDETJpqIwamW9V7XdLnIoZ5ZU5ryOt7OfTnlkQoIMn801Il411kip9orlMR5TQkfnGupxUUlZ2lzYkVGxrq6K+k10qnKCawmJQXxb0zz7Bj8y+pft2o3SMsgj3FEdQylT1mJ43prpAn+af8AJFUL58xwIkKSBHdj+Y/0H2on4k0/4a5dGQZ9HyWOP0zVLo67VLHBUQuOT/MTXmzX3RYmMVgnAlu9a2iCQxBYAd8QsyMbcfrNS3HhV/myQT2aAq9+SFM5+BwBUb+s9z7TmZMR+s5p/UUJtrszB4kBtpC5KwO+ZzMz3FYHKdhyFpXHn+sivQ44HfH9T+tUmOz0sJHYnIyCNp/U1Jp9UMT2/wAIqS6QwiJEfvWMkHeAchhxCV/Ozjg8gEgH2mK69fJGNozx7Y7GJ7ck1VcbD7r+4p1oFyFQFiew5ooU9IozA7jYyT8RGJBxE8ge5HzFWujeHX1d2EQ7e7RA/wDNaPw34Ee4we8Ni+3c/WvUOn6FLKBUUKB7V0KNKeZ2gWeZHw3/ANP7drN6LhnAjFbixaVAAoAA9hFdNJNPLWF5QZOZ5h/1X0JF5Lo4ZYJ+RWm/6edZ8/TBGPrt+n5K9jRDxZ0z8RpnSJYCV/8A0OK8o8M9VbSakMZ52uPic/cUq57q3PQxpf5lWOonrPibRi7ZYfBrzbwXrPK1Btk94r1K9fFyyWQyCsivD0vsmsJII/if96YswCrRdN8ie4kzUTU3R3N1tT8CnMaZEDGzWG61cK6vHtW4msD4z0r2rovj1LwRQtQua4WlsPmBfFPTzauBgPS3rWOP9w/Wt34W6n+I06sfzr6X+o4P3EH9aEXtN+L0IcZe36lHuP5l+4/pQPwH1HytT5ZPpuDbziRlI+Zkfek680Xf+W9/5/zDWfzE9RPSCKbUhFJFdWJRkUlPikipJGmq2o0garUUlYdFcYMuANRoivFReaRzWiZZqhq+ng8V57XdihvFV9IRX84I86lqRtEwpK4R0NwOOGFyJtYpIp5FNLCvfZi0SKWKaboqNtUBVFhJBHifw8upQkKN/Y/SvPb2nNlhacQe8/PevU36ko71m/Emlt6ghh+b3HNc3XJW65B3harMGZG0mwEn8o/1TtLZYcDOIBGJ4wWBodpdUWY5HaPiO37/ALCrnW78fwl9UYJgg+jGB9RM9pIyKC6fg9jP+CueUws7Fj4VRCGo0wYTwff3+tDm1RTFOXVODGTVzS6DcZasqnD/AFROxh0kOisPeYBQYr1Hwj4dtWFDsAX96xdq+LZG3FGLXiZgIprTW1IcmLPk8p6MdUoph1wrze74huH4qMdbue9NHWpMcBnpTa8VEepD3rzg9UuHkmnpqXPc0NteoPKTgM9EPUx7ivP/ABt0lSfOsgcy4HM+9JNw9zSlHjnig26xXGCJuslDkSz4M6+UmxdYkfyzGPiaq+LNIm9bqAYMms2E2uGQnGe+M5BrTvp/PQQwAPb2+Ks3lVAPKGtVVbi6GEX8S7bQ2QTHFN6R4ha5O/FCrPQIIJfHtRb8JaAwc1TdoEcjAP3WNoVHVF96p9WvrdQqc1WuaRE5b96abqR3ob9pHGDArscwf0nVDTEiSVMyJ/pWPv3Nl5mU7dtz0xEj1GCPeIBrf2en22UljB7UP6v4ds3LbG0WW6Yj1egkYgg8Y7isfi1YAMY0L0+cPdO62LttX78H6j47e/3qyuvHvWM6HfXT2/LdibhYnZH0Bz27DnPtmi+i6pba41v8pWZLjakjkb+CR/2pt9ZcnTIgbaShh860e9KusmhC3Vb8sH6Qamt6gKOKAe2wuzKYGEhrKeNQKELcP5tpj37VbuyADKkEA4PHxWx25XjJUyQgGpaDDVOTAmuOpcczP1q/47RjODJC5FdQoax/muq/45pPX6S4Qv8AVarP1QxzXXelXGPYD601+jEc3EpBtXeTzlmU7nUGJ5qHUalver7dLRRJuj9K5tHYAncW9/8Aih97YeZkGMQG98nvURvsOJnkfWiHUNTZsjd5bFfft85MA1ln1N5x55O215hVQiwFdYK+oGWztGRmTij11FtzDVpmDOpo6uDck7sbmkAnuOPoal03THvbvSywZmCOR7EcfP8Aaj2l0z3YN3Z5gz6mAAwSIH+rtxziuGoeDG4e8e3z+tTUaoKeFd/WHe3G3OB00DLiB9anWw/uBVp0ZvemjSt7H9DSf4hvODa0St+H93FPt2lHeaIajprJtJAYHI5znNI+mBMhdg9uY/WqNx85g2SsoT5qxp9QFJ/hhvae1WrWgBMrwIncR7/FKNOPj7TQzcw3zMmyVlc/6f8AinLuq7aTIkMV77cGprVoM21YGYG9oxPcxQi5MrjlF0cGCSDXJPvV55ErjnkAHjGD7fSoYA5B+1DLAmVmZnqmgayWc5G7gHPqPHzRXop2J61ILCYJggHg1c1dnehDAqD/ADATB7feqPUPCeoug3LVu4ggbd7TIAzn5rsU/wA+nhY7gxgEuuDCVpwwJ3gR2MyfpXZMxND/AA5YvObVrYFhiGYmPfmtN1DRC221X3H+aOJ9vkUrfphWeeRF7E4IKaTzmrC3l2EODIjbEe+Z+1WbpPlhDgBt2BEkiJJ7nim2LSHBO0xySeaB4QcZ5weZFqLhcbphR6QJE/pUKXAMT/T+9WTpe8GP870+zopOBn6cVnGT6yZEq6vS27zBXdLTEr/E2BiI9wMn6TVTq/hhjpyt3db1Su7IxUxdDNJUe8jI70duaFNu1lUMM7u5HtVzQ6y7bUBGaF4BJaJEQJmBXQpv4BhoZLsbGY7Q6XV6Szd3OsAqptn1MxYwBtiQe/vR/T6djbthtrXPLTftgy23M5/N70/V2fMcuyqCe8D9frU4IRRt/N7+1Av1HeDhPITNtocbCdYG1SrAATkA5/Q1G2mHZhk8HsPcnNS6eWJkZ96ZessDxSbbqDjMDJPJK5HEkBlkAx7YqcgKAzLufnJDKVPEjvUJv3CgScCkNosAIiKokEeEfvJJXVTkEZyRtIg+wpKkTTiKWt916SSg9+4e9MVYOfvB5o6Rb9hUbJb/APFbKHOczeBBF21881Xv2GCMUjdtO3JEGMH60dNm381y2Lfya2o3zJjBmMvaBr6KLrn0yoT27z9TWp6J0i1Zsqlxg9tG8wW1HrduQrMYgD4/birbWrX+kD6Vy20pxtQ5OTDi8jlMzq+jAkvgBmJCBiSgJkKScmOJpE0O0FRug8wea1ZCYxx8Um9PakLEJPOCzMt+FEABM957/alTSGcrj2A/pPFapLie1Pe6ntQ+5zvmURMpc0pLei2QvYHtS3dC0gZI7wAK0hvr7U9b6e1Q1iVgTOppLirtGFMGJ9uJrl6S/P8Aej7alZqVdWtTgBPOTAgC10lgc8VcfpxUEJhWAnuaJ/ilpV1AraqBtJAqdKNSW+lQZiaNLfFcb61YrUSQZrOmbxjAPbtTjprpQLvaAIiaJi+tSi6KOM9DJmZzT9F2GR7z96uafQwSTk0Ta4KaHFY3zKMD3enyxpT06KKsRTJrJErEHDSmI7Ve01kLxUlPWtqMGSVNVpdxmltWYFW2NRMatjvmVK1yxNRDT1cNMNCJl4iWrccUt22SKVBUqirByJMSmNOantW4qfZTlStosnDKzCuqyy11b4JfBB5FJtrq6hy4m2lArq6tCVHRXba6urUmIhFMNdXVgy500ldXVmSIajIpa6qMkTbT1WurqsCSSKKeFrq6iCVHEU0ikrquXOqRHrq6rEmJzNTd1dXVeBKMQmmyaWuqcIlR2+lDEUldU4RJHm6a7fXV1VwiXEN2mG7XV1YKCXHLeqVb1dXVjGJYjvNqVLlLXUWvnNiIWrq6upnhEJi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data:image/jpeg;base64,/9j/4AAQSkZJRgABAQAAAQABAAD/2wCEAAkGBxQSEhUUEhQUEhUXFRUXFRcUFBQVFhUVFhQWFxQUFBQYHCggGBolHBgUITEhJSkrLi4uFx8zODMsNygtLisBCgoKDg0OGxAQGzQkICQsLCwsMCwsLDQsLCwsLCwsLy8sLDQtLDQsLCwsLCwsLC0sLC0sLCwsLCwsLCwsLCwsLP/AABEIALcBFAMBIgACEQEDEQH/xAAbAAABBQEBAAAAAAAAAAAAAAAFAQIDBAYAB//EADoQAAIBAwMCBQIEBQMDBQEAAAECEQADIQQSMQVBBhMiUWFxgRQykaEjQrHR8FJi4QfB8RUWM0NyJP/EABsBAAIDAQEBAAAAAAAAAAAAAAMEAAECBQYH/8QANREAAgIBAgMGBAQGAwEAAAAAAQIAAxEEIRIxQQUTIlFh8HGBkaEUwdHxFSMyQrHhBlJiFv/aAAwDAQACEQMRAD8A3NdXV1dOKzqSlpKkk6kpaSpJOpDXE1yrNUWAmgpMbNSInvU62gBUGpvACktRbkRmumPLAVUv6uKo6jXTgVAEZ65TIznwiHYKo3kWt1hPFVNPbJOaJr04mrljQgVVXZrd4HeKO4PKLorUCrcU5EinRXoUHCMQMiikIqQikIrcqREU63bpwFcXih2WcIzLAzLlm2KmMCqlrUinXLhrlWayaIxH3b1VnvVHdamJbJpJtU2ZnMkDyantqKg8qKfbasnWlecrMsNZBqu+mq7benxRV1R5gyQWdJTfwpomSKULWzr36GZgz8NSHT0UZRURFBPaNg6y4LazUZs/aizWwaiezRau1HB3kgooaSr72K6ugO00lZktJSTSFq6M1HV01H5lLmqJAmgpMdNNrgQKZd1AAoD3gQ6UExxMU06iBQrU9QCzJobc6gWwtc2zUlmwI+unCjJmjudTAHNCNVrGuYWo9LoGbLUY02gA7UVNO7/1QFlyr/TKWg0B5bNGbVgCpLdqKlAp9K1QYESZyxyYzZXbar6rqdq3+ZpJMQM59jHFDm8SJEqpIgk5GACBJ9hJFWSBAtdWpwTDW2u20F/9yLtYlSIIAB/mJ9v2/UVlNb4m1OoP8P8Ag2+4Ebo7ye5HxWswb6mtBnM9AuX0X8zqv1IqjqOu6ZObq/v9fasn03QOw9TEkjOYmQTyO/P7dxNFF8Mb5AWfnvkQP2/r9KXfUKh8Rig7SVjhRmFF69pjgXkn5Md4/qRUp1SOPQ6t9GBoDe8BA87gfYSARMx/X7H701vAuwY3D5zjBjiO8fcfasnU0uMFhCfjSOan6Q2LpBotoGDDNYvRdF1SmLd544G+CI+MTwD7nP3onY6jd07f/wBLqFGz/wCs7mLkxlTgCDmDxXOfSeLKYMNXrEs2H3E02o047VCjAUlvqKXF3W3V191YEfqKi5rl2thtucNmS3HmoRzT661zSrgsd5Ut2LdWQlR27gFK96m14VEuQag5qSy1D9VerB+KPHDW2NuzjaYZu9L1u1lpVBNKhblPTWNMmsx4H6hevWN9/ufT7x70de/FAtsCE5kK4OJYJqMtVc36je/QG1SjrM4lkmuqn+Jrqz+MXzk4TFL1G14e9BNRr2+lD7nVY717e7XAcp1U0U1a6gU27rIrLjrftUd3WPc4pf8AFM2whhQq84V1nVQp5odd6szflqGz0ksZYzRnSdMA7VtNLbYcttKs1NaDAgi3orlwyxo50/pYWiNjTAUmu6lZ04m4wHx3P2p6rSpXuBvELdUzy3YsxUz3FUSxCgckmBWI1Pi+7dzpxbVQwDFmmASADIkAmTE+3c4oTfW7e9bPcyLRIckbFYszFcgyBiVG3bJPFGyJy7ddWnLebLW+K7SGLYN48+krtAyASSfcECOTA71n7/Xrt0mWaJKFLJBAx/8AISnqEGACTtP7Cr+HSQyBbi72Lt+ZNpIC7ELYXcRtLHJ7GDVzT9DDkeYNykFHONoQMBvGADOBIEGJzIpa/W0UjLnET7+684Uc+g9+/jKGk1QG0ydowxGCGK7ZJ9ZjL5B5P8uKIaPqBtbSoVAqAErbDtn1EEsTETwIyaMae3pdMu+6V9MQARGGJwx7wZgRzxJzM/jrRKnpVCvuYAniDu4NcVu3Ucnu0JHw5x+v/j+rs8RXh67neZ7V64aorhd6pdDn0jftUkwAYJO0YxzSHQKL2xZ2iHU8Sl1dy/UbSBPuM4rO9S8S27t43dMuxgSRAgHaJkr7GOPafeil1mt2rBbcz2l8kzuKsgAawCVEYBa2ffAo92rsbT+DIPrzEEvZ2/Aw5E9fP/ed56L0zSIoHHaBgAk5Iz8j9B8UZs6hQfjHtzJjj3BHJzu+x8tt+IJIAaCf1Oe2OOSDBzPEVYHipx/v7YmOQCCVYn+biD7cmvKFdWWznM9Zpux6UTNWPznqI1i+/wDkfPH/ADnmq1zWqfaM5ie4yT9AP1HNeZr4oZskwZj7yBGM9x6QOQctmpbXiGZDNiDIYQV5B3d4zcJ49sGKaNN43z0h27MHDnOZvfxltCZ4PI54JUATy0+nH/emWdNbv+ZcaDLwCeAqQs/qHP3rAL1iW3bpaA0SYnbMMAe0tBOPXwQMXtJ4k2KiTACjPwoyTB/cHG4+1RLdWhUqee0Ru7NpYFYT6n4R2kvp5ttEA288GTuB7T75PFVdD1hkOy+AhzDT6TmIJIENkYqxoPGSbthPqIBjacASAXIMKAZ74JHutXr/AFixfBVmjkESJB9pH+fWn6LLdTaK3Xfz8pzbeym0/iRvD1HP89pOt4MMU5cVmNVqRpT6WFy0ffDW/kRyvuImien6oDz/AJ/f60e/TNUcP9YAqQMwv5lI1yqq3QeDTLtyKSsQjeVAXjTqJt2H2sFYgwSY4EkD5rzTovTzqr4ZgwQmXPA+xrSXz/6hqXDsy6a2YJXlmA9IAOOZz7GjFqyqqFQAAcAVO9Gnq7tN3bn6eX2+8ODwjHWaDQ6kIoVcACBU12/81mX6iLQ9RAnj3qlc11y4YAx2NCTsY93xXvwiRVzvNd59NN2gmmvEDJk1ZXU1xrKArEKciURL5vV1UhdrqruT5SsSZ9IT2qB+jBuRWla0KeiiK9LnJ5xjv3Ex7dEjgVc0vTiO1aPaprnUCmq7So2l96W5ylZ0kVa8qBPEUw3wM1iPFnitnJs6eGgxc9W0xE4/vTOm1NllnCsBayoOJpe694q2EW7OWZtu/wDlU57++DWV09u7ce3euO63FYblYMAzOQUAkkEBJJDRg4qPR6JUaRBAD3AWhwQVAEys7pB/NxuU4o9p9F5hKKSZVIJES6CWCyOYGwcSwySDnq26hKVy59+/nPP36prTwryP7b/XeR2NCim6As2yH9S7dwHm5Ye2+RkDu0A8m9a0Ugnb5hQSWIIV1hJxg7Vlx7mAJAFWunorIXYbmCncC67iGCW0AbhNsMcE8GMUPHWNqh0ZGVFFtnIYO4hiu1dpDDI+zA15/UdrO+Vp6bcz7+/y8ujoewrdQQW2H7fP7dM5ENQLLh323As7YZQJDBki1z+ZjEzhYMYkT1bxP5I2gKDBUKwbeARwXxH5eB/p78Vl9Z1XzCVthSP9W3yRBJJ2Ww5RR6vnt9KGIwaPVuPIiWjkiIEe5/w1zl0jOeK059/ae10uk0ukXwjLfbkPf54k+s1dy+03NsSfyiABxBA9/fEzTrWkLYxEZmBCzBwxifj/AJpdLZNxoUO5hiQozIgxnHAf9MUY1NzSWIA3ai7tMW32FEMzubYPURDSJjmSKZY8OFUfIQj2Dcn5/CBbHTfKvohtMWVt16CCNl24i21LK3YzmeGGO9bnrXVra2zd2qVK+pWlgbZOAwMFQdoPM/PIrNLtsWG85fW9xGuKyAAxuGwZwAOBxBEYImbxUZ0r5ULvsAQREbwOBIUbRbYCIAnEYp9FyACZySi+IlefL4QSVJAjMkgEbTJUnDL/ACNjg8ySJnEL3GXBUYA5/uRHM4x/2qx1O7uBYLG0BWPALSDJU+xVh3I25jFTaRfOCshCkek7Tt2sWiIiBO4YxMnngCaoAyha1J2le3c3e5WIxI+qkiMQCMiMcirr/wAVpJZTIxaSBIRRt2CAMAGOTGfipv8AKEsisAxQkXgCSI4QEsATtngfcVH+NN0GDBBJCsqlFXaxEGffttmIM1RQmOnUZTi8oZt7LSNMklXaSXgGPYbQW3HMRGBmKEfjZjI7fpS+Jl2WE9Tl12IxbcrFXXeqmWP8NVCgREljI4NALD45/wAx/wA/rW7KsgHynOXUBSTCVzVCYyYH27kExzktzPJ96r6/WEsGkgnEgt24zPtj7Va6f0q9fxZts3uTIX9TRf8A9jagjPl/Tcf7USmtuYBks1fGCJnrvU7zKAGYrgHvM4AJOBWz6H1c2kSzeXzFVAkrctMwcbQYggLwuWYmJj2AO54W1dqSLQcd13ggx8AgzyJ5ziiGl6wAdmo05BMggb0lTPpIkQnwIkiSTxU1IZgAwM3p+7IIbf0msS4wG+0fNt+4/OmYi4nKmapdb61s09099jAZgyQRj5/tQ9rrKN2mORO1VW4hETIW4eOAuDBz3is31Xqh1N6zavJtHmjzDIU3Ibb+UwqNtkdsmTFLVaQnfO0BqNNWreD6TS9FseVp0U4xuYnJ3v6iMfp9qtHzG/L/AA1x8v8Ar2oj07Q7wrvExAAiEH+n5PuT3ol+BEVaimliQdzzP6eURLbzM2elLJJBYnknNX7elgQBRdNGe1Nu6ciujVVp7ubZ+MyWaC20hpg05HaiJNJNMnsqg9JniMqC21dVqa6t/wANp8pOIyzc6jXf+oY5rNnUGpbZJrw9ffO2F3jxQYh46+BNVr/Vao+SxERVPV6copZpin20Wrx6TIdZF4k6u62m2ckdu1AOnacM6k4IuGd21CPSM7xMcH9R81BrdR5rkHABCxG4QzBQSQcGZGfitB0uwSZIHpcnKqAARA3e7GLeOMn79dCmi02536+eZxtW7X2itfWWOk6YuqhZlk8tVLQFaN29hgQWK+mew+tEry7SGAKtbRAIQlhDbykCPTBZg3aT2E1XS4qAJ/MrEEhmmdwiY/NwMns596H67qbJy3mO20KANm3ERknAmJ/2zXn77bNRYT0+Pr+k9H2Z2RhBxDnudh/v9fKX+qdTtgI5JVogoVXaQACA4IncDPeMnFZPrGt/ETKqqAsSqNbBKq4JEDCEmCAB3mCJhDqWLsWgsIVYJbbMyVI9J+/JjNSabRsRLbVTktd3IhG2BsCAS/Mic4n5YppFXiPOdpmSpe7T1Hx23+APl9ZAyAMNpW2Yko0XUOIQgrIe4Q0gQCuYjAoi/TrdsA3GuLZO5rI3DzTnEWxgHdDTgQe1V7nXksr5WlUM6vuW9cWbmRlVAEBZM8fYVTXfcu+tvVDF9/qK7QTLsfpx27xTYR2wBtn6+/j/ALi34nfwjP8Aj38JN1PUkW18spZQhhCvuvRvJ/itzksSBxkxNVvDmkYuXdGXy9+wbSC7gEkQcCAAII5ccyFq5asiCAC35gzWij3H3CAqFfTbJg+hWZtvbvVq5cyTcIRdrFgVCWgCxYguAPNJlZCSXOJAglyupaxtMMpZsuYvVNKHs7WJZgv8gJVANzzMnBHDf7ScCu0r+bomeGcqbMhQZJS6GJwJ4he/xxmzqbypae7tD2iMbSwBLkjezzFwycjmSJiFqPw1c29PuOsJuDFrm4g/w9kW2A5QkxH+7gyKogg5EC9ni4ZQ1OkixdcbNgZGItsdgutEjgQRtPpzAeqPRNWbd9DJ23JDBcbbgJ2n7iRHeYNFxda83kujFb5bLRbLc3UuKoyNxVOwBiYyaD9Bs7bgRgDnOO4qMwVeP0iuoZg+DKl8b9TdBKoS5Cs8Bd0EkEjjIMfMAzNTdLtlk3kbt3EY2wRmJol4j6QED3LY3SCWXkhjPqHxn96F+HNdu3q0BvzSAsHauRtjgx29+3IutkvQMsqpv7TD3h61N5FYB1IZjInjCj2962Fvp1oGfJt/XYv9qD9BddytMgBl3T7xj9jRDrPWlQEA0CxuF8CEoqUgsxl8dYQHZgftVqxdB44rzO51Asd0HmtDpOoMFGaFdqrK8GLuFycTYXYqhqunpdG24J5z3EiDB7YoWvVSe9WLPUaXPabZgTiCXtXNBIQL5bkDcRIJB9ClY9LTGVKzHvFX+l6SzeuMbqpdJAE+UHZFOQwuW1MMTMEluB2OSV+8l22UcAg8g1lRa8i69thK/nUiDuVpMkclsHI9jjupRZ36lUaPaZ0sOG5iaIsdMQIPlmASTO1uEMcgELmfdfcwRGorP6nrqMvkuw9QkQtzgTgyG5kjJEYg4wvh7WC6jBWL+WxU7lZWAHAYHMgRnv8ArSOv7OuReP64MW1IRm4kmlsauKna+HoOr1It2uXXqba9gYuAISu6KRIzVO3oCTVm3rSFikGsiu6n/IWrQKN5kpmSL0Y+9LTl6jXVv/6A/wDb7SuCZtdKKsaW0Jqst2asaRs05o61SwTo3DwwolsVlPHOqjZbGOWP2rWpXmfjm+x1RVYOAIJxkHmu9qTiucwDJjOgaclwSHKlijbjHqjcp28gQGP1I+taW1dgFSRcy6XNwB3BgQsrBkkEDbMQaBaK2FVYZYjzFBgsMMtzBwTzI7yO9TarXugBIsFCP4YAELHDAETiYxFeP1bm+z0/edXsvQqv81huffl7+cn6x1XygCDudlBkgqFUyYCs2Jz/AGoMqPcuEAh3KiITdjJlWkEZPYd5/lpdPad7g2+p2OTJULmd26CJ7yQfjsat3byaTUW7qbWKgBgzqSWO6YU+rbEZPc0bS0LkL9TOtdqMJkbj37x0iajT/g1VryM7kQERdqr83bq4OQpwZ9OTBqlrb9y+fM1LNd2iYBKIqiBCwMKCR6ufvzsk8QrdHrCsDiP5f9wJI+O//hmu6NZughUCllyMoDwBMHb27H24gmjBAj8R5jr+nl6+fWYu0b2Ls2ftMP0OzvG/aPVuaOFyWYID7QB8AAyQaMASzAEY9I/KpkSTC4Ml2aII4Jysik6lpW01pVtb3hncyQALZ9SBVCzt3Bif9vHOanml0BthrgIU7UZmGTJAnKj4VQMfm7U5gN4liaNwYR9o/UNJCm4u0gek3PL/AIZx+ZggIIQRCHDcHFTtYt24kupIUgWW2FzIKyiehxHcjjvzUiJGZ2k5hNv5iAwJ2KBGBlpJgZrltm2CBtFwhyzPuJU+kAtPqIhoMA5wASREAhXtLDAiambgQGFtsASgIO5VESzNieACQBJPcAmDXl7KfwCvlNcFp1IUA+kM7HYZEggRMwPiaZbci0fT/K6+omTtuPbtggYkG6okEjn2qXUab8XtRCqBb7ljAiNm0FYHJ4nvHxm+HeJ2kdJWfTOt2zcVhtBVWP8ApLmA3JODt5PP0qfptr1+YfzAlWB9wYn9qMX+g27KBLxubW4YHjg4B+QDVfrOn8gFyZ2qJGATx6h78gx9fahsvGnB6QdtbA8REn8yTuOVyCD3B5FYnqPSHs3RtB2XN3lnEGBJBJxPE0QPXt6wPTW48MaJdXozavAlTMEYZTkBlPY1ns/TsuUi3Hg5mC0Vxiu1SyyRhW2wAJMqvH/atR0q2sgOPMBEyc4PGaG9Z8I39KxNvc9qfSyBmgHsyTK/XI4zUPT9TcEgAz8Ke3uK3bp34sEzo1auhV3XJmt12g05tFtyoVzmJ+nzUPTLCXrashBXIkViNeLrXVF4XQk+ohTMdyMVvul9W0o227EIuIHEnvPzxR0RSyht/PMxaiWq71gADp1jL3Sfaq7aFhxWmcVEVFOWdl6d/wC2cjiMzXmOtQ9St+db2zsYHcjexkHI9jBB+GNaa5pgaH6rp3tXLt7Fao8dB3lrYQZ531C3eRiNrAudxYtuHp42tjdAiJg547kpouqKl6ydPcK7QiMSu0kTztHcSQTOZHIBo9dtFcMJHsai0Oiso29UUN2Pt9KVt171qUsQ59++sY7wEZhrzCSTxPtgfYVPbu1SF6lF2vNsuZjMJ+ZimoCappeqe3foRQiXLVdUHnilrHCZJWtWqnsJBq+ulilWxXt6EZnGI7Y44ZLarzTxRZjWOxjERgH6c/NemqKwHj6xtvK3+ocx3FdbWqe4nOQ4aCrV8T6iLi/mKmVLHgrME/uPrTbgySq7ZJKr6zmOF9yPk/WeKiV4Efr7z2n6Sf1p13VLbRp3A+mYbJnhVg5LY54ANeYRCzYE61OoHB8PePf5SdtYtubaFSApLlSZfjE8EA7vrzABigWrHr3ZbMk5IGOTz3+2D9pUBA3H+b4gCBAUEcASf3ohaIUE4O7aCSFIgbWOM7TyMCcngHLqAKMCHD8dIPUn9pEmo2bRH0ICwwJ5OJI4xP8AWj2g6xs4aJjvBxtzsiMZjJ4ntnK3jtOQNpjtlfnPbP2/SnJe2GTlZ75z78ifesHfaXXq2rO83P4xbqgk4gqSFPZduCu4QDAHvH5jy2cbVG2+63va1f2h1QSxnKlRGWGQQMkbeOKhtaiRC5DcMCZmI3yTO4A+8cjgmnajW8C4FQQGBALSwUliTPqJwM5wDJ4N0jg5TOpuW3cSPV6w2HIcNs3YEGUIwyEE4jOP92e4q1p+o2rinaI4/wBxJAEFuDIORnEyDJmqXUNWPKPmKbhXYq+WEQQDc8xrjbd1xyWGfgT8Z38RsbdaYjt7H7xTK7jaJG0g7zXWxuEE5XsBt91AgNjaOBxzAwJb1DqRVQFGxmG+AeGLndn3iOeAKEaXqHpBnPb/AD7n9AK0Hh/oj6tpghRHqPBxEZ5+vxUr4y2w3gntyZH1a3qrdhLl5wRuACk7jngzUtrVnU3bVgNuFxkDCASB3I+gmpeuqqX/AMNfZvLDKJGSoMZzW98O+FNNpIe2C7kf/I5BMH/SAAF+wplandt/nCavgUju84InnXiTwoujZYYspPevR/DSKthdvsKBf9S7JNsMOxmp/A3UQ9kLORima1CWFR1iZ3XM0zGomNPeoWNOCCkWqWVOO1eU+KNPsdblv0zIMdmU4/aP0r1hhIrz/rWl3m7b7j1p9RyPuKU1qnhDDpGtK+CR5zS+HepjU2FefUBDj2Yc0QIrznwb1PyL+1j6LkA+wbhT+uPvXpDCj6W7va89esBdXwPiMrqU0lMwMrarShhQTVaBlyOK0lNuICKT1WirvXDCaDETJpqIwamW9V7XdLnIoZ5ZU5ryOt7OfTnlkQoIMn801Il411kip9orlMR5TQkfnGupxUUlZ2lzYkVGxrq6K+k10qnKCawmJQXxb0zz7Bj8y+pft2o3SMsgj3FEdQylT1mJ43prpAn+af8AJFUL58xwIkKSBHdj+Y/0H2on4k0/4a5dGQZ9HyWOP0zVLo67VLHBUQuOT/MTXmzX3RYmMVgnAlu9a2iCQxBYAd8QsyMbcfrNS3HhV/myQT2aAq9+SFM5+BwBUb+s9z7TmZMR+s5p/UUJtrszB4kBtpC5KwO+ZzMz3FYHKdhyFpXHn+sivQ44HfH9T+tUmOz0sJHYnIyCNp/U1Jp9UMT2/wAIqS6QwiJEfvWMkHeAchhxCV/Ozjg8gEgH2mK69fJGNozx7Y7GJ7ck1VcbD7r+4p1oFyFQFiew5ooU9IozA7jYyT8RGJBxE8ge5HzFWujeHX1d2EQ7e7RA/wDNaPw34Ee4we8Ni+3c/WvUOn6FLKBUUKB7V0KNKeZ2gWeZHw3/ANP7drN6LhnAjFbixaVAAoAA9hFdNJNPLWF5QZOZ5h/1X0JF5Lo4ZYJ+RWm/6edZ8/TBGPrt+n5K9jRDxZ0z8RpnSJYCV/8A0OK8o8M9VbSakMZ52uPic/cUq57q3PQxpf5lWOonrPibRi7ZYfBrzbwXrPK1Btk94r1K9fFyyWQyCsivD0vsmsJII/if96YswCrRdN8ie4kzUTU3R3N1tT8CnMaZEDGzWG61cK6vHtW4msD4z0r2rovj1LwRQtQua4WlsPmBfFPTzauBgPS3rWOP9w/Wt34W6n+I06sfzr6X+o4P3EH9aEXtN+L0IcZe36lHuP5l+4/pQPwH1HytT5ZPpuDbziRlI+Zkfek680Xf+W9/5/zDWfzE9RPSCKbUhFJFdWJRkUlPikipJGmq2o0garUUlYdFcYMuANRoivFReaRzWiZZqhq+ng8V57XdihvFV9IRX84I86lqRtEwpK4R0NwOOGFyJtYpIp5FNLCvfZi0SKWKaboqNtUBVFhJBHifw8upQkKN/Y/SvPb2nNlhacQe8/PevU36ko71m/Emlt6ghh+b3HNc3XJW65B3harMGZG0mwEn8o/1TtLZYcDOIBGJ4wWBodpdUWY5HaPiO37/ALCrnW78fwl9UYJgg+jGB9RM9pIyKC6fg9jP+CueUws7Fj4VRCGo0wYTwff3+tDm1RTFOXVODGTVzS6DcZasqnD/AFROxh0kOisPeYBQYr1Hwj4dtWFDsAX96xdq+LZG3FGLXiZgIprTW1IcmLPk8p6MdUoph1wrze74huH4qMdbue9NHWpMcBnpTa8VEepD3rzg9UuHkmnpqXPc0NteoPKTgM9EPUx7ivP/ABt0lSfOsgcy4HM+9JNw9zSlHjnig26xXGCJuslDkSz4M6+UmxdYkfyzGPiaq+LNIm9bqAYMms2E2uGQnGe+M5BrTvp/PQQwAPb2+Ks3lVAPKGtVVbi6GEX8S7bQ2QTHFN6R4ha5O/FCrPQIIJfHtRb8JaAwc1TdoEcjAP3WNoVHVF96p9WvrdQqc1WuaRE5b96abqR3ob9pHGDArscwf0nVDTEiSVMyJ/pWPv3Nl5mU7dtz0xEj1GCPeIBrf2en22UljB7UP6v4ds3LbG0WW6Yj1egkYgg8Y7isfi1YAMY0L0+cPdO62LttX78H6j47e/3qyuvHvWM6HfXT2/LdibhYnZH0Bz27DnPtmi+i6pba41v8pWZLjakjkb+CR/2pt9ZcnTIgbaShh860e9KusmhC3Vb8sH6Qamt6gKOKAe2wuzKYGEhrKeNQKELcP5tpj37VbuyADKkEA4PHxWx25XjJUyQgGpaDDVOTAmuOpcczP1q/47RjODJC5FdQoax/muq/45pPX6S4Qv8AVarP1QxzXXelXGPYD601+jEc3EpBtXeTzlmU7nUGJ5qHUalver7dLRRJuj9K5tHYAncW9/8Aih97YeZkGMQG98nvURvsOJnkfWiHUNTZsjd5bFfft85MA1ln1N5x55O215hVQiwFdYK+oGWztGRmTij11FtzDVpmDOpo6uDck7sbmkAnuOPoal03THvbvSywZmCOR7EcfP8Aaj2l0z3YN3Z5gz6mAAwSIH+rtxziuGoeDG4e8e3z+tTUaoKeFd/WHe3G3OB00DLiB9anWw/uBVp0ZvemjSt7H9DSf4hvODa0St+H93FPt2lHeaIajprJtJAYHI5znNI+mBMhdg9uY/WqNx85g2SsoT5qxp9QFJ/hhvae1WrWgBMrwIncR7/FKNOPj7TQzcw3zMmyVlc/6f8AinLuq7aTIkMV77cGprVoM21YGYG9oxPcxQi5MrjlF0cGCSDXJPvV55ErjnkAHjGD7fSoYA5B+1DLAmVmZnqmgayWc5G7gHPqPHzRXop2J61ILCYJggHg1c1dnehDAqD/ADATB7feqPUPCeoug3LVu4ggbd7TIAzn5rsU/wA+nhY7gxgEuuDCVpwwJ3gR2MyfpXZMxND/AA5YvObVrYFhiGYmPfmtN1DRC221X3H+aOJ9vkUrfphWeeRF7E4IKaTzmrC3l2EODIjbEe+Z+1WbpPlhDgBt2BEkiJJ7nim2LSHBO0xySeaB4QcZ5weZFqLhcbphR6QJE/pUKXAMT/T+9WTpe8GP870+zopOBn6cVnGT6yZEq6vS27zBXdLTEr/E2BiI9wMn6TVTq/hhjpyt3db1Su7IxUxdDNJUe8jI70duaFNu1lUMM7u5HtVzQ6y7bUBGaF4BJaJEQJmBXQpv4BhoZLsbGY7Q6XV6Szd3OsAqptn1MxYwBtiQe/vR/T6djbthtrXPLTftgy23M5/N70/V2fMcuyqCe8D9frU4IRRt/N7+1Av1HeDhPITNtocbCdYG1SrAATkA5/Q1G2mHZhk8HsPcnNS6eWJkZ96ZessDxSbbqDjMDJPJK5HEkBlkAx7YqcgKAzLufnJDKVPEjvUJv3CgScCkNosAIiKokEeEfvJJXVTkEZyRtIg+wpKkTTiKWt916SSg9+4e9MVYOfvB5o6Rb9hUbJb/APFbKHOczeBBF21881Xv2GCMUjdtO3JEGMH60dNm381y2Lfya2o3zJjBmMvaBr6KLrn0yoT27z9TWp6J0i1Zsqlxg9tG8wW1HrduQrMYgD4/birbWrX+kD6Vy20pxtQ5OTDi8jlMzq+jAkvgBmJCBiSgJkKScmOJpE0O0FRug8wea1ZCYxx8Um9PakLEJPOCzMt+FEABM957/alTSGcrj2A/pPFapLie1Pe6ntQ+5zvmURMpc0pLei2QvYHtS3dC0gZI7wAK0hvr7U9b6e1Q1iVgTOppLirtGFMGJ9uJrl6S/P8Aej7alZqVdWtTgBPOTAgC10lgc8VcfpxUEJhWAnuaJ/ilpV1AraqBtJAqdKNSW+lQZiaNLfFcb61YrUSQZrOmbxjAPbtTjprpQLvaAIiaJi+tSi6KOM9DJmZzT9F2GR7z96uafQwSTk0Ta4KaHFY3zKMD3enyxpT06KKsRTJrJErEHDSmI7Ve01kLxUlPWtqMGSVNVpdxmltWYFW2NRMatjvmVK1yxNRDT1cNMNCJl4iWrccUt22SKVBUqirByJMSmNOantW4qfZTlStosnDKzCuqyy11b4JfBB5FJtrq6hy4m2lArq6tCVHRXba6urUmIhFMNdXVgy500ldXVmSIajIpa6qMkTbT1WurqsCSSKKeFrq6iCVHEU0ikrquXOqRHrq6rEmJzNTd1dXVeBKMQmmyaWuqcIlR2+lDEUldU4RJHm6a7fXV1VwiXEN2mG7XV1YKCXHLeqVb1dXVjGJYjvNqVLlLXUWvnNiIWrq6upnhEJi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cabiblog.typepad.com/.a/6a00d834522f2b69e20134849c2580970c-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71" y="2013857"/>
            <a:ext cx="1951729" cy="14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resources1.news.com.au/images/2014/03/03/1226843/742933-9b1bdd44-a263-11e3-900e-99186aa12c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41668"/>
            <a:ext cx="2057400" cy="1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dn.tiger-stores.com/uploads/c_product/1700836_picture_6365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19311" r="6901" b="21820"/>
          <a:stretch/>
        </p:blipFill>
        <p:spPr bwMode="auto">
          <a:xfrm>
            <a:off x="2895599" y="2272053"/>
            <a:ext cx="3222173" cy="21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encrypted-tbn3.gstatic.com/images?q=tbn:ANd9GcQnM-t9TYu5XVis88FZvGukAAgRa2lI0Zktzv4MP3jDVCkQHeQ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30" y="4419600"/>
            <a:ext cx="2122270" cy="15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kswildlife.org/ww/wp-content/uploads/2014/09/Cicad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29" y="4572000"/>
            <a:ext cx="2558658" cy="11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8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268" b="1" dirty="0">
                <a:latin typeface="Courier New" panose="02070309020205020404" pitchFamily="49" charset="0"/>
                <a:cs typeface="Courier New" panose="02070309020205020404" pitchFamily="49" charset="0"/>
              </a:rPr>
              <a:t>Crystals and </a:t>
            </a:r>
            <a:r>
              <a:rPr sz="4268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Minerals</a:t>
            </a:r>
            <a:r>
              <a:rPr lang="en-US" sz="4268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4268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Caddis Fly Jewelry</a:t>
            </a:r>
            <a:endParaRPr sz="4268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 descr="http://www.ecouterre.com/wp-content/uploads/2012/08/caddisfly-jewelry-3-537x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24" y="2340429"/>
            <a:ext cx="3402273" cy="25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abinetmagazine.org/issues/25/assets/images/dupr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59" y="4724400"/>
            <a:ext cx="3886200" cy="15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18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https://www.youtube.com/watch?v=jID1_GwxiE0</a:t>
            </a:r>
            <a:endParaRPr lang="en-US" dirty="0"/>
          </a:p>
        </p:txBody>
      </p:sp>
      <p:pic>
        <p:nvPicPr>
          <p:cNvPr id="2054" name="Picture 6" descr="http://raymondleejewelers.net/blog/wp-content/uploads/2013/04/duprat-casing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44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14</a:t>
            </a:fld>
            <a:endParaRPr sz="1400">
              <a:solidFill>
                <a:srgbClr val="465E9C"/>
              </a:solidFill>
            </a:endParaRP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2665095" y="1714499"/>
            <a:ext cx="3556001" cy="4375151"/>
          </a:xfrm>
          <a:prstGeom prst="rect">
            <a:avLst/>
          </a:prstGeom>
        </p:spPr>
        <p:txBody>
          <a:bodyPr lIns="0" tIns="0" rIns="0" bIns="0"/>
          <a:lstStyle/>
          <a:p>
            <a:pPr marL="277749" lvl="0" indent="-277749" defTabSz="740663">
              <a:spcBef>
                <a:spcPts val="200"/>
              </a:spcBef>
              <a:buClrTx/>
              <a:buSzPct val="100000"/>
              <a:buFont typeface="Times New Roman"/>
              <a:buChar char="•"/>
              <a:defRPr sz="1800"/>
            </a:pPr>
            <a:r>
              <a:rPr sz="1134" i="1">
                <a:latin typeface="Avenir Black"/>
                <a:ea typeface="Avenir Black"/>
                <a:cs typeface="Avenir Black"/>
                <a:sym typeface="Avenir Black"/>
              </a:rPr>
              <a:t>Christopher Marley</a:t>
            </a:r>
            <a:r>
              <a:rPr sz="1134">
                <a:latin typeface="Avenir Black"/>
                <a:ea typeface="Avenir Black"/>
                <a:cs typeface="Avenir Black"/>
                <a:sym typeface="Avenir Black"/>
              </a:rPr>
              <a:t> is an artist who creates artwork with real insects. Originally Marley had a phobia of insects but then found himself drawn to the framed bugs being sold at fairs. The safety of the insects being hidden behind glass allowed Marley to take a closer look.</a:t>
            </a:r>
          </a:p>
          <a:p>
            <a:pPr marL="277749" lvl="0" indent="-277749" defTabSz="740663">
              <a:spcBef>
                <a:spcPts val="600"/>
              </a:spcBef>
              <a:buClrTx/>
              <a:buSzTx/>
              <a:buFontTx/>
              <a:buNone/>
              <a:defRPr sz="1800"/>
            </a:pPr>
            <a:endParaRPr sz="1134">
              <a:latin typeface="Avenir Black"/>
              <a:ea typeface="Avenir Black"/>
              <a:cs typeface="Avenir Black"/>
              <a:sym typeface="Avenir Black"/>
            </a:endParaRPr>
          </a:p>
          <a:p>
            <a:pPr marL="277749" lvl="0" indent="-277749" defTabSz="740663">
              <a:spcBef>
                <a:spcPts val="200"/>
              </a:spcBef>
              <a:buClrTx/>
              <a:buSzPct val="100000"/>
              <a:buFont typeface="Times New Roman"/>
              <a:buChar char="•"/>
              <a:defRPr sz="1800"/>
            </a:pPr>
            <a:r>
              <a:rPr sz="1134">
                <a:latin typeface="Avenir Black"/>
                <a:ea typeface="Avenir Black"/>
                <a:cs typeface="Avenir Black"/>
                <a:sym typeface="Avenir Black"/>
              </a:rPr>
              <a:t>Upon closer examination, Marley found himself fascinated and impressed by the insects’ intricate details, tiny mechanisms/ parts and bright colors. </a:t>
            </a:r>
          </a:p>
          <a:p>
            <a:pPr marL="277749" lvl="0" indent="-277749" defTabSz="740663">
              <a:spcBef>
                <a:spcPts val="600"/>
              </a:spcBef>
              <a:buClrTx/>
              <a:buSzTx/>
              <a:buFontTx/>
              <a:buNone/>
              <a:defRPr sz="1800"/>
            </a:pPr>
            <a:endParaRPr sz="1134">
              <a:latin typeface="Avenir Black"/>
              <a:ea typeface="Avenir Black"/>
              <a:cs typeface="Avenir Black"/>
              <a:sym typeface="Avenir Black"/>
            </a:endParaRPr>
          </a:p>
          <a:p>
            <a:pPr marL="277749" lvl="0" indent="-277749" defTabSz="740663">
              <a:spcBef>
                <a:spcPts val="200"/>
              </a:spcBef>
              <a:buClrTx/>
              <a:buSzPct val="100000"/>
              <a:buFont typeface="Times New Roman"/>
              <a:buChar char="•"/>
              <a:defRPr sz="1800"/>
            </a:pPr>
            <a:r>
              <a:rPr sz="1134">
                <a:latin typeface="Avenir Black"/>
                <a:ea typeface="Avenir Black"/>
                <a:cs typeface="Avenir Black"/>
                <a:sym typeface="Avenir Black"/>
              </a:rPr>
              <a:t>Marley opened up the frames he bought and rearranged the insects into patterns and designs that he found interesting and appealing to him as an artist. </a:t>
            </a:r>
          </a:p>
          <a:p>
            <a:pPr marL="277749" lvl="0" indent="-277749" defTabSz="740663">
              <a:spcBef>
                <a:spcPts val="600"/>
              </a:spcBef>
              <a:buClrTx/>
              <a:buSzTx/>
              <a:buFontTx/>
              <a:buNone/>
              <a:defRPr sz="1800"/>
            </a:pPr>
            <a:endParaRPr sz="1134">
              <a:latin typeface="Avenir Black"/>
              <a:ea typeface="Avenir Black"/>
              <a:cs typeface="Avenir Black"/>
              <a:sym typeface="Avenir Black"/>
            </a:endParaRPr>
          </a:p>
          <a:p>
            <a:pPr marL="277749" lvl="0" indent="-277749" defTabSz="740663">
              <a:spcBef>
                <a:spcPts val="200"/>
              </a:spcBef>
              <a:buClrTx/>
              <a:buSzPct val="100000"/>
              <a:buFont typeface="Times New Roman"/>
              <a:buChar char="•"/>
              <a:defRPr sz="1800"/>
            </a:pPr>
            <a:r>
              <a:rPr sz="1134">
                <a:latin typeface="Avenir Black"/>
                <a:ea typeface="Avenir Black"/>
                <a:cs typeface="Avenir Black"/>
                <a:sym typeface="Avenir Black"/>
              </a:rPr>
              <a:t>Marley says he wants his artwork to evoke feelings of structure and refinement, rather than slithering or clicking (The usual response to insects)</a:t>
            </a:r>
          </a:p>
        </p:txBody>
      </p:sp>
      <p:pic>
        <p:nvPicPr>
          <p:cNvPr id="109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100" y="1794078"/>
            <a:ext cx="1648676" cy="143400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Insects: </a:t>
            </a:r>
            <a:r>
              <a:rPr sz="2600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Christopher Marley</a:t>
            </a:r>
          </a:p>
        </p:txBody>
      </p:sp>
      <p:pic>
        <p:nvPicPr>
          <p:cNvPr id="11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4993" y="1696634"/>
            <a:ext cx="1648676" cy="1628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9320" y="3508258"/>
            <a:ext cx="1700023" cy="1628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68" y="3411082"/>
            <a:ext cx="1636322" cy="1628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Insects: </a:t>
            </a:r>
            <a:r>
              <a:rPr sz="2600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Mike Libby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15</a:t>
            </a:fld>
            <a:endParaRPr sz="1400">
              <a:solidFill>
                <a:srgbClr val="465E9C"/>
              </a:solidFill>
            </a:endParaRP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2628900" y="1765300"/>
            <a:ext cx="3886201" cy="4724400"/>
          </a:xfrm>
          <a:prstGeom prst="rect">
            <a:avLst/>
          </a:prstGeom>
        </p:spPr>
        <p:txBody>
          <a:bodyPr lIns="0" tIns="0" rIns="0" bIns="0"/>
          <a:lstStyle/>
          <a:p>
            <a:pPr marL="342900" lvl="0" indent="-342900">
              <a:spcBef>
                <a:spcPts val="300"/>
              </a:spcBef>
              <a:buClr>
                <a:srgbClr val="000000"/>
              </a:buClr>
              <a:buSzPct val="100000"/>
              <a:buFont typeface="Helvetica"/>
              <a:buChar char="•"/>
              <a:defRPr sz="1800"/>
            </a:pPr>
            <a:r>
              <a:rPr sz="1300" dirty="0">
                <a:latin typeface="Avenir Book"/>
                <a:ea typeface="Avenir Book"/>
                <a:cs typeface="Avenir Book"/>
                <a:sym typeface="Avenir Book"/>
              </a:rPr>
              <a:t>“One day I found a dead intact beetle. I then located an old wristwatch, thinking of how the beetle also operated and looked like a little mechanical device and so decided to combine the two. After some time dissecting the beetle and outfitting it with watch parts and gears, I had a nice little sculpture.”</a:t>
            </a:r>
          </a:p>
          <a:p>
            <a:pPr marL="342900" lvl="0" indent="-342900">
              <a:spcBef>
                <a:spcPts val="700"/>
              </a:spcBef>
              <a:buClr>
                <a:srgbClr val="000000"/>
              </a:buClr>
              <a:buSzPct val="100000"/>
              <a:buFont typeface="Helvetica"/>
              <a:buChar char="•"/>
              <a:defRPr sz="1800"/>
            </a:pPr>
            <a:endParaRPr sz="130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342900" lvl="0" indent="-342900">
              <a:spcBef>
                <a:spcPts val="300"/>
              </a:spcBef>
              <a:buClr>
                <a:srgbClr val="000000"/>
              </a:buClr>
              <a:buSzPct val="100000"/>
              <a:buFont typeface="Helvetica"/>
              <a:buChar char="•"/>
              <a:defRPr sz="1800"/>
            </a:pPr>
            <a:r>
              <a:rPr sz="1300" b="1" i="1" dirty="0">
                <a:latin typeface="Avenir Book"/>
                <a:ea typeface="Avenir Book"/>
                <a:cs typeface="Avenir Book"/>
                <a:sym typeface="Avenir Book"/>
              </a:rPr>
              <a:t>Mike Libby</a:t>
            </a:r>
            <a:r>
              <a:rPr sz="1300" dirty="0">
                <a:latin typeface="Avenir Book"/>
                <a:ea typeface="Avenir Book"/>
                <a:cs typeface="Avenir Book"/>
                <a:sym typeface="Avenir Book"/>
              </a:rPr>
              <a:t> is a RISD Graduate from Maine is a working artist who shows his insect art in galleries and museums across the Country.</a:t>
            </a:r>
          </a:p>
        </p:txBody>
      </p:sp>
      <p:pic>
        <p:nvPicPr>
          <p:cNvPr id="11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1967902"/>
            <a:ext cx="1473798" cy="147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542" y="3515743"/>
            <a:ext cx="1655314" cy="165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6345" y="4682434"/>
            <a:ext cx="1400866" cy="1400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8914" y="4645968"/>
            <a:ext cx="1473799" cy="147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1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4202" y="3750044"/>
            <a:ext cx="1490915" cy="149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9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54202" y="1959344"/>
            <a:ext cx="1490915" cy="1490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Insects: </a:t>
            </a:r>
            <a:r>
              <a:rPr sz="2600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Jan Fabre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16</a:t>
            </a:fld>
            <a:endParaRPr sz="1400">
              <a:solidFill>
                <a:srgbClr val="465E9C"/>
              </a:solidFill>
            </a:endParaRP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3200399" y="1803400"/>
            <a:ext cx="2743201" cy="4102100"/>
          </a:xfrm>
          <a:prstGeom prst="rect">
            <a:avLst/>
          </a:prstGeom>
        </p:spPr>
        <p:txBody>
          <a:bodyPr lIns="0" tIns="0" rIns="0" bIns="0"/>
          <a:lstStyle/>
          <a:p>
            <a:pPr marL="291464" lvl="0" indent="-291464" defTabSz="777240">
              <a:lnSpc>
                <a:spcPct val="80000"/>
              </a:lnSpc>
              <a:spcBef>
                <a:spcPts val="300"/>
              </a:spcBef>
              <a:buClrTx/>
              <a:buSzPct val="100000"/>
              <a:buFont typeface="Century Schoolbook"/>
              <a:buChar char="•"/>
              <a:defRPr sz="1800"/>
            </a:pPr>
            <a:r>
              <a:rPr sz="1190">
                <a:latin typeface="Avenir Black"/>
                <a:ea typeface="Avenir Black"/>
                <a:cs typeface="Avenir Black"/>
                <a:sym typeface="Avenir Black"/>
              </a:rPr>
              <a:t>Entitled "Heaven of Delight", Belgian artist Jan Fabre has created "murals" out of Jewel Beetle wings. </a:t>
            </a:r>
          </a:p>
          <a:p>
            <a:pPr marL="291464" lvl="0" indent="-291464" defTabSz="777240">
              <a:lnSpc>
                <a:spcPct val="80000"/>
              </a:lnSpc>
              <a:spcBef>
                <a:spcPts val="600"/>
              </a:spcBef>
              <a:buClrTx/>
              <a:buSzPct val="100000"/>
              <a:buFont typeface="Century Schoolbook"/>
              <a:buChar char="•"/>
              <a:defRPr sz="1800"/>
            </a:pPr>
            <a:endParaRPr sz="1190">
              <a:latin typeface="Avenir Black"/>
              <a:ea typeface="Avenir Black"/>
              <a:cs typeface="Avenir Black"/>
              <a:sym typeface="Avenir Black"/>
            </a:endParaRPr>
          </a:p>
          <a:p>
            <a:pPr marL="291464" lvl="0" indent="-291464" defTabSz="777240">
              <a:lnSpc>
                <a:spcPct val="80000"/>
              </a:lnSpc>
              <a:spcBef>
                <a:spcPts val="300"/>
              </a:spcBef>
              <a:buClrTx/>
              <a:buSzPct val="100000"/>
              <a:buFont typeface="Century Schoolbook"/>
              <a:buChar char="•"/>
              <a:defRPr sz="1800"/>
            </a:pPr>
            <a:r>
              <a:rPr sz="1190">
                <a:latin typeface="Avenir Black"/>
                <a:ea typeface="Avenir Black"/>
                <a:cs typeface="Avenir Black"/>
                <a:sym typeface="Avenir Black"/>
              </a:rPr>
              <a:t>Over 1.5 million beetle wings have been used to cover the ceiling panels and chandelier in the Belgian Royal Palace. Although he had several full-time helpers, this work still took months to install!</a:t>
            </a:r>
            <a:br>
              <a:rPr sz="1190">
                <a:latin typeface="Avenir Black"/>
                <a:ea typeface="Avenir Black"/>
                <a:cs typeface="Avenir Black"/>
                <a:sym typeface="Avenir Black"/>
              </a:rPr>
            </a:br>
            <a:endParaRPr sz="1190">
              <a:latin typeface="Avenir Black"/>
              <a:ea typeface="Avenir Black"/>
              <a:cs typeface="Avenir Black"/>
              <a:sym typeface="Avenir Black"/>
            </a:endParaRPr>
          </a:p>
          <a:p>
            <a:pPr marL="291464" lvl="0" indent="-291464" defTabSz="777240">
              <a:lnSpc>
                <a:spcPct val="80000"/>
              </a:lnSpc>
              <a:spcBef>
                <a:spcPts val="300"/>
              </a:spcBef>
              <a:buClrTx/>
              <a:buSzPct val="100000"/>
              <a:buFont typeface="Century Schoolbook"/>
              <a:buChar char="•"/>
              <a:defRPr sz="1800"/>
            </a:pPr>
            <a:r>
              <a:rPr sz="1190">
                <a:latin typeface="Avenir Black"/>
                <a:ea typeface="Avenir Black"/>
                <a:cs typeface="Avenir Black"/>
                <a:sym typeface="Avenir Black"/>
              </a:rPr>
              <a:t>The wings of these beetles capture, reflect and transform light. </a:t>
            </a:r>
          </a:p>
          <a:p>
            <a:pPr marL="291464" lvl="0" indent="-291464" defTabSz="777240">
              <a:lnSpc>
                <a:spcPct val="80000"/>
              </a:lnSpc>
              <a:spcBef>
                <a:spcPts val="300"/>
              </a:spcBef>
              <a:buClrTx/>
              <a:buSzPct val="100000"/>
              <a:buFont typeface="Century Schoolbook"/>
              <a:buChar char="•"/>
              <a:defRPr sz="1800"/>
            </a:pPr>
            <a:endParaRPr sz="1190">
              <a:latin typeface="Avenir Black"/>
              <a:ea typeface="Avenir Black"/>
              <a:cs typeface="Avenir Black"/>
              <a:sym typeface="Avenir Black"/>
            </a:endParaRPr>
          </a:p>
          <a:p>
            <a:pPr marL="291464" lvl="0" indent="-291464" defTabSz="777240">
              <a:lnSpc>
                <a:spcPct val="80000"/>
              </a:lnSpc>
              <a:spcBef>
                <a:spcPts val="300"/>
              </a:spcBef>
              <a:buClrTx/>
              <a:buSzPct val="100000"/>
              <a:buFont typeface="Century Schoolbook"/>
              <a:buChar char="•"/>
              <a:defRPr sz="1800"/>
            </a:pPr>
            <a:r>
              <a:rPr sz="1190">
                <a:latin typeface="Avenir Black"/>
                <a:ea typeface="Avenir Black"/>
                <a:cs typeface="Avenir Black"/>
                <a:sym typeface="Avenir Black"/>
              </a:rPr>
              <a:t>These beetle elytra come as a by-product of the Thai food industry. The rather large beetles are used as food, and the wings are thrown away!</a:t>
            </a:r>
            <a:r>
              <a:rPr sz="1360" b="1">
                <a:latin typeface="Century Schoolbook Bold"/>
                <a:ea typeface="Century Schoolbook Bold"/>
                <a:cs typeface="Century Schoolbook Bold"/>
                <a:sym typeface="Century Schoolbook Bold"/>
              </a:rPr>
              <a:t/>
            </a:r>
            <a:br>
              <a:rPr sz="1360" b="1">
                <a:latin typeface="Century Schoolbook Bold"/>
                <a:ea typeface="Century Schoolbook Bold"/>
                <a:cs typeface="Century Schoolbook Bold"/>
                <a:sym typeface="Century Schoolbook Bold"/>
              </a:rPr>
            </a:br>
            <a:endParaRPr sz="1360" b="1">
              <a:latin typeface="Century Schoolbook Bold"/>
              <a:ea typeface="Century Schoolbook Bold"/>
              <a:cs typeface="Century Schoolbook Bold"/>
              <a:sym typeface="Century Schoolbook Bold"/>
            </a:endParaRPr>
          </a:p>
        </p:txBody>
      </p:sp>
      <p:pic>
        <p:nvPicPr>
          <p:cNvPr id="128" name="image19.jpg" descr="Buprestidae-beetle-ceiling-royal-palace-belgium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2261181"/>
            <a:ext cx="2211381" cy="2844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20.jpg" descr="436px-Salon_des_Glaces-_Jan_Fabre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0717" y="2293360"/>
            <a:ext cx="2022847" cy="2779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Insects: </a:t>
            </a:r>
            <a:r>
              <a:rPr sz="3200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Facts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17</a:t>
            </a:fld>
            <a:endParaRPr sz="1400">
              <a:solidFill>
                <a:srgbClr val="465E9C"/>
              </a:solidFill>
            </a:endParaRP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996950" y="1838586"/>
            <a:ext cx="7378701" cy="4168514"/>
          </a:xfrm>
          <a:prstGeom prst="rect">
            <a:avLst/>
          </a:prstGeom>
        </p:spPr>
        <p:txBody>
          <a:bodyPr lIns="0" tIns="0" rIns="0" bIns="0"/>
          <a:lstStyle/>
          <a:p>
            <a:pPr marL="212597" lvl="0" indent="-212597" defTabSz="566927">
              <a:spcBef>
                <a:spcPts val="200"/>
              </a:spcBef>
              <a:buClrTx/>
              <a:buSzPct val="100000"/>
              <a:buFontTx/>
              <a:buChar char="•"/>
              <a:defRPr sz="1800"/>
            </a:pPr>
            <a:r>
              <a:rPr sz="1240" dirty="0">
                <a:latin typeface="Avenir Book"/>
                <a:ea typeface="Avenir Book"/>
                <a:cs typeface="Avenir Book"/>
                <a:sym typeface="Avenir Book"/>
              </a:rPr>
              <a:t>Many of the insects are thought to be pests by humans. But there are hundreds of insects that help the human race in various ways. </a:t>
            </a:r>
          </a:p>
          <a:p>
            <a:pPr marL="212597" lvl="0" indent="-212597" defTabSz="566927">
              <a:spcBef>
                <a:spcPts val="400"/>
              </a:spcBef>
              <a:buClrTx/>
              <a:buSzPct val="100000"/>
              <a:buFontTx/>
              <a:buChar char="•"/>
              <a:defRPr sz="1800"/>
            </a:pPr>
            <a:endParaRPr sz="124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212597" lvl="0" indent="-212597" defTabSz="566927">
              <a:spcBef>
                <a:spcPts val="200"/>
              </a:spcBef>
              <a:buClrTx/>
              <a:buSzPct val="100000"/>
              <a:buFontTx/>
              <a:buChar char="•"/>
              <a:defRPr sz="1800"/>
            </a:pPr>
            <a:r>
              <a:rPr sz="1240" dirty="0">
                <a:latin typeface="Avenir Book"/>
                <a:ea typeface="Avenir Book"/>
                <a:cs typeface="Avenir Book"/>
                <a:sym typeface="Avenir Book"/>
              </a:rPr>
              <a:t>Insects are necessary to pollinate flowering plants, without the active help of insects thousands of plant varieties would have become extinct. </a:t>
            </a:r>
          </a:p>
          <a:p>
            <a:pPr marL="212597" lvl="0" indent="-212597" defTabSz="566927">
              <a:spcBef>
                <a:spcPts val="400"/>
              </a:spcBef>
              <a:buClrTx/>
              <a:buSzPct val="100000"/>
              <a:buFontTx/>
              <a:buChar char="•"/>
              <a:defRPr sz="1800"/>
            </a:pPr>
            <a:endParaRPr sz="124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212597" lvl="0" indent="-212597" defTabSz="566927">
              <a:spcBef>
                <a:spcPts val="200"/>
              </a:spcBef>
              <a:buClrTx/>
              <a:buSzPct val="100000"/>
              <a:buFontTx/>
              <a:buChar char="•"/>
              <a:defRPr sz="1800"/>
            </a:pPr>
            <a:r>
              <a:rPr sz="1240" dirty="0">
                <a:latin typeface="Avenir Book"/>
                <a:ea typeface="Avenir Book"/>
                <a:cs typeface="Avenir Book"/>
                <a:sym typeface="Avenir Book"/>
              </a:rPr>
              <a:t>Insects produce substances such as wax, honey and silk which are then used by humans in a large number of ways and for direct consumption. </a:t>
            </a:r>
          </a:p>
          <a:p>
            <a:pPr marL="212597" lvl="0" indent="-212597" defTabSz="566927">
              <a:spcBef>
                <a:spcPts val="400"/>
              </a:spcBef>
              <a:buClrTx/>
              <a:buSzPct val="100000"/>
              <a:buFontTx/>
              <a:buChar char="•"/>
              <a:defRPr sz="1800"/>
            </a:pPr>
            <a:endParaRPr sz="124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212597" lvl="0" indent="-212597" defTabSz="566927">
              <a:spcBef>
                <a:spcPts val="200"/>
              </a:spcBef>
              <a:buClrTx/>
              <a:buSzPct val="100000"/>
              <a:buFontTx/>
              <a:buChar char="•"/>
              <a:defRPr sz="1800"/>
            </a:pPr>
            <a:r>
              <a:rPr sz="1240" dirty="0">
                <a:latin typeface="Avenir Book"/>
                <a:ea typeface="Avenir Book"/>
                <a:cs typeface="Avenir Book"/>
                <a:sym typeface="Avenir Book"/>
              </a:rPr>
              <a:t>The ecosystem heavily relies on insects for decomposition, nutrient and energy recycling, soil aeration, and pollination. </a:t>
            </a:r>
          </a:p>
          <a:p>
            <a:pPr marL="212597" lvl="0" indent="-212597" defTabSz="566927">
              <a:spcBef>
                <a:spcPts val="400"/>
              </a:spcBef>
              <a:buClrTx/>
              <a:buSzPct val="100000"/>
              <a:buFontTx/>
              <a:buChar char="•"/>
              <a:defRPr sz="1800"/>
            </a:pPr>
            <a:endParaRPr sz="124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212597" lvl="0" indent="-212597" defTabSz="566927">
              <a:spcBef>
                <a:spcPts val="200"/>
              </a:spcBef>
              <a:buClrTx/>
              <a:buSzPct val="100000"/>
              <a:buFontTx/>
              <a:buChar char="•"/>
              <a:defRPr sz="1800"/>
            </a:pPr>
            <a:r>
              <a:rPr sz="1240" dirty="0">
                <a:latin typeface="Avenir Book"/>
                <a:ea typeface="Avenir Book"/>
                <a:cs typeface="Avenir Book"/>
                <a:sym typeface="Avenir Book"/>
              </a:rPr>
              <a:t>Insects are helpful with collecting and recycling garbage wastes. </a:t>
            </a:r>
          </a:p>
          <a:p>
            <a:pPr marL="212597" lvl="0" indent="-212597" defTabSz="566927">
              <a:spcBef>
                <a:spcPts val="400"/>
              </a:spcBef>
              <a:buClrTx/>
              <a:buSzPct val="100000"/>
              <a:buFontTx/>
              <a:buChar char="•"/>
              <a:defRPr sz="1800"/>
            </a:pPr>
            <a:endParaRPr sz="124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212597" lvl="0" indent="-212597" defTabSz="566927">
              <a:spcBef>
                <a:spcPts val="200"/>
              </a:spcBef>
              <a:buClrTx/>
              <a:buSzPct val="100000"/>
              <a:buFontTx/>
              <a:buChar char="•"/>
              <a:defRPr sz="1800"/>
            </a:pPr>
            <a:r>
              <a:rPr sz="1240" dirty="0">
                <a:latin typeface="Avenir Book"/>
                <a:ea typeface="Avenir Book"/>
                <a:cs typeface="Avenir Book"/>
                <a:sym typeface="Avenir Book"/>
              </a:rPr>
              <a:t>Dead organisms are broken down by insects and this assists in the formation of new life.</a:t>
            </a:r>
            <a:br>
              <a:rPr sz="1240" dirty="0">
                <a:latin typeface="Avenir Book"/>
                <a:ea typeface="Avenir Book"/>
                <a:cs typeface="Avenir Book"/>
                <a:sym typeface="Avenir Book"/>
              </a:rPr>
            </a:br>
            <a:endParaRPr sz="124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Insects: </a:t>
            </a:r>
            <a:r>
              <a:rPr sz="2600" dirty="0"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Project Description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18</a:t>
            </a:fld>
            <a:endParaRPr sz="1400">
              <a:solidFill>
                <a:srgbClr val="465E9C"/>
              </a:solidFill>
            </a:endParaRPr>
          </a:p>
        </p:txBody>
      </p:sp>
      <p:pic>
        <p:nvPicPr>
          <p:cNvPr id="13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782" y="4161171"/>
            <a:ext cx="1575132" cy="2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6221" y="4211486"/>
            <a:ext cx="1532242" cy="194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4660" y="4232745"/>
            <a:ext cx="1407087" cy="190598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546048" y="1686957"/>
            <a:ext cx="6867051" cy="2538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609600" lvl="0" indent="-609600">
              <a:spcBef>
                <a:spcPts val="300"/>
              </a:spcBef>
              <a:buSzPct val="100000"/>
              <a:buAutoNum type="arabicPeriod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Practice Drawing Insects using simplified shapes then adding details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2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Choose insect of choice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3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Research component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4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Draw several studies of insect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5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Create final drawing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6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Print research single spaced 10pt. Type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7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Tea Stain research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8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Trace final drawing of insect onto tea stained paper</a:t>
            </a:r>
          </a:p>
          <a:p>
            <a:pPr marL="609600" lvl="0" indent="-609600">
              <a:spcBef>
                <a:spcPts val="300"/>
              </a:spcBef>
              <a:buSzPct val="100000"/>
              <a:buAutoNum type="arabicPeriod" startAt="9"/>
            </a:pPr>
            <a:r>
              <a:rPr sz="1300" dirty="0">
                <a:latin typeface="Avenir Black"/>
                <a:ea typeface="Avenir Black"/>
                <a:cs typeface="Avenir Black"/>
                <a:sym typeface="Avenir Black"/>
              </a:rPr>
              <a:t>Use colored pencils to draw insect realistically using color theory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850391">
              <a:defRPr sz="4092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092" b="1" dirty="0">
                <a:latin typeface="Courier New" panose="02070309020205020404" pitchFamily="49" charset="0"/>
                <a:cs typeface="Courier New" panose="02070309020205020404" pitchFamily="49" charset="0"/>
              </a:rPr>
              <a:t>Petri Dish Still </a:t>
            </a:r>
            <a:r>
              <a:rPr sz="4092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Lifes</a:t>
            </a:r>
            <a:endParaRPr sz="4092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43" name="image5.jpg" descr="http://www.artandeducation.net/wp-content/uploads/2014/02/4bdcd_mar3_sva_im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3313" y="2119313"/>
            <a:ext cx="5276737" cy="3603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What is Bio Art?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>
            <a:lvl1pPr marL="274320" indent="-274320">
              <a:defRPr sz="2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200" dirty="0"/>
              <a:t>So much of art is inspired by nature and science. Bio Art is a term that identifies that science can be a catalyst and inspiration for art projects in all mediums, photography, drawing and painting, collage, etc. Even making art from biologic materials such as bacteria and microscopic images.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D83E2C"/>
                </a:solidFill>
                <a:uFill>
                  <a:solidFill>
                    <a:srgbClr val="D83E2C"/>
                  </a:solidFill>
                </a:uFill>
                <a:latin typeface="Courier"/>
                <a:ea typeface="Courier"/>
                <a:cs typeface="Courier"/>
                <a:sym typeface="Courier"/>
                <a:hlinkClick r:id="rId2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4400" b="1" u="sng" dirty="0">
                <a:solidFill>
                  <a:srgbClr val="D83E2C"/>
                </a:solidFill>
                <a:uFill>
                  <a:solidFill>
                    <a:srgbClr val="D83E2C"/>
                  </a:solidFill>
                </a:uFill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HillaryBroder.com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465E9C"/>
                </a:solidFill>
              </a:rPr>
              <a:t>20</a:t>
            </a:fld>
            <a:endParaRPr sz="1400">
              <a:solidFill>
                <a:srgbClr val="465E9C"/>
              </a:solidFill>
            </a:endParaRPr>
          </a:p>
        </p:txBody>
      </p:sp>
      <p:grpSp>
        <p:nvGrpSpPr>
          <p:cNvPr id="149" name="Group 149"/>
          <p:cNvGrpSpPr/>
          <p:nvPr/>
        </p:nvGrpSpPr>
        <p:grpSpPr>
          <a:xfrm>
            <a:off x="1622850" y="1784349"/>
            <a:ext cx="1986700" cy="2433255"/>
            <a:chOff x="-203200" y="-203200"/>
            <a:chExt cx="1986698" cy="2433253"/>
          </a:xfrm>
        </p:grpSpPr>
        <p:pic>
          <p:nvPicPr>
            <p:cNvPr id="148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580300" cy="19887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Picture 146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3200" y="-203200"/>
              <a:ext cx="1986699" cy="2433254"/>
            </a:xfrm>
            <a:prstGeom prst="rect">
              <a:avLst/>
            </a:prstGeom>
            <a:effectLst/>
          </p:spPr>
        </p:pic>
      </p:grpSp>
      <p:grpSp>
        <p:nvGrpSpPr>
          <p:cNvPr id="152" name="Group 152"/>
          <p:cNvGrpSpPr/>
          <p:nvPr/>
        </p:nvGrpSpPr>
        <p:grpSpPr>
          <a:xfrm>
            <a:off x="3553250" y="1784350"/>
            <a:ext cx="1986700" cy="2433254"/>
            <a:chOff x="-203200" y="-203200"/>
            <a:chExt cx="1986698" cy="2433253"/>
          </a:xfrm>
        </p:grpSpPr>
        <p:pic>
          <p:nvPicPr>
            <p:cNvPr id="151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80299" cy="19887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Picture 149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3200" y="-203200"/>
              <a:ext cx="1986699" cy="2433254"/>
            </a:xfrm>
            <a:prstGeom prst="rect">
              <a:avLst/>
            </a:prstGeom>
            <a:effectLst/>
          </p:spPr>
        </p:pic>
      </p:grpSp>
      <p:pic>
        <p:nvPicPr>
          <p:cNvPr id="153" name="pasted-image.tif"/>
          <p:cNvPicPr/>
          <p:nvPr/>
        </p:nvPicPr>
        <p:blipFill>
          <a:blip r:embed="rId6">
            <a:extLst/>
          </a:blip>
          <a:srcRect l="6720" t="2437" r="1084" b="29500"/>
          <a:stretch>
            <a:fillRect/>
          </a:stretch>
        </p:blipFill>
        <p:spPr>
          <a:xfrm>
            <a:off x="2854254" y="4283637"/>
            <a:ext cx="1973846" cy="1833814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154" name="pasted-image.tif"/>
          <p:cNvPicPr/>
          <p:nvPr/>
        </p:nvPicPr>
        <p:blipFill>
          <a:blip r:embed="rId7">
            <a:extLst/>
          </a:blip>
          <a:srcRect l="11192" t="11192" r="11192" b="11192"/>
          <a:stretch>
            <a:fillRect/>
          </a:stretch>
        </p:blipFill>
        <p:spPr>
          <a:xfrm>
            <a:off x="4926785" y="4316974"/>
            <a:ext cx="1404319" cy="1767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tif"/>
          <p:cNvPicPr/>
          <p:nvPr/>
        </p:nvPicPr>
        <p:blipFill>
          <a:blip r:embed="rId8">
            <a:extLst/>
          </a:blip>
          <a:srcRect l="15508" t="15508" r="15508" b="15508"/>
          <a:stretch>
            <a:fillRect/>
          </a:stretch>
        </p:blipFill>
        <p:spPr>
          <a:xfrm>
            <a:off x="6423450" y="4236210"/>
            <a:ext cx="1532616" cy="192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tif"/>
          <p:cNvPicPr/>
          <p:nvPr/>
        </p:nvPicPr>
        <p:blipFill>
          <a:blip r:embed="rId9">
            <a:extLst/>
          </a:blip>
          <a:srcRect l="122" t="10868" r="122" b="16148"/>
          <a:stretch>
            <a:fillRect/>
          </a:stretch>
        </p:blipFill>
        <p:spPr>
          <a:xfrm>
            <a:off x="5632452" y="2077647"/>
            <a:ext cx="2005640" cy="1846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tif"/>
          <p:cNvPicPr/>
          <p:nvPr/>
        </p:nvPicPr>
        <p:blipFill>
          <a:blip r:embed="rId10">
            <a:extLst/>
          </a:blip>
          <a:srcRect l="22895" t="22895" r="22895" b="22895"/>
          <a:stretch>
            <a:fillRect/>
          </a:stretch>
        </p:blipFill>
        <p:spPr>
          <a:xfrm>
            <a:off x="1222651" y="4236210"/>
            <a:ext cx="1532578" cy="1928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813816">
              <a:defRPr sz="3916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3916" b="1" dirty="0">
                <a:latin typeface="Courier New" panose="02070309020205020404" pitchFamily="49" charset="0"/>
                <a:cs typeface="Courier New" panose="02070309020205020404" pitchFamily="49" charset="0"/>
              </a:rPr>
              <a:t>RVC Ed Foundation Grant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lvl="0" indent="137160">
              <a:buSzTx/>
              <a:buNone/>
            </a:pPr>
            <a:r>
              <a:rPr lang="en-US" dirty="0" smtClean="0"/>
              <a:t>-RVC Ed Foundation Grant was used to supplement and enhance my Bio Art Curriculum already in place.</a:t>
            </a:r>
          </a:p>
          <a:p>
            <a:pPr marL="0" lvl="0" indent="137160">
              <a:buSzTx/>
              <a:buNone/>
            </a:pPr>
            <a:endParaRPr lang="en-US" dirty="0"/>
          </a:p>
          <a:p>
            <a:pPr marL="0" lvl="0" indent="137160">
              <a:buSzTx/>
              <a:buNone/>
            </a:pPr>
            <a:endParaRPr lang="en-US" dirty="0" smtClean="0"/>
          </a:p>
          <a:p>
            <a:pPr marL="0" lvl="0" indent="137160">
              <a:buSzTx/>
              <a:buNone/>
            </a:pPr>
            <a:r>
              <a:rPr lang="en-US" dirty="0" smtClean="0"/>
              <a:t>-</a:t>
            </a:r>
            <a:r>
              <a:rPr lang="en-US" b="1" u="sng" dirty="0" err="1" smtClean="0"/>
              <a:t>Celestron</a:t>
            </a:r>
            <a:r>
              <a:rPr lang="en-US" b="1" u="sng" dirty="0" smtClean="0"/>
              <a:t> Microscopes: </a:t>
            </a:r>
            <a:r>
              <a:rPr lang="en-US" dirty="0" smtClean="0"/>
              <a:t>Handheld and Tetra View</a:t>
            </a:r>
          </a:p>
          <a:p>
            <a:pPr marL="0" lvl="0" indent="137160">
              <a:buSzTx/>
              <a:buNone/>
            </a:pPr>
            <a:endParaRPr lang="en-US" dirty="0" smtClean="0"/>
          </a:p>
          <a:p>
            <a:pPr marL="0" lvl="0" indent="137160">
              <a:buSzTx/>
              <a:buNone/>
            </a:pPr>
            <a:endParaRPr lang="en-US" dirty="0"/>
          </a:p>
          <a:p>
            <a:pPr marL="0" lvl="0" indent="137160">
              <a:buSzTx/>
              <a:buNone/>
            </a:pPr>
            <a:r>
              <a:rPr lang="en-US" dirty="0" smtClean="0"/>
              <a:t>-</a:t>
            </a:r>
            <a:r>
              <a:rPr lang="en-US" b="1" u="sng" dirty="0" smtClean="0"/>
              <a:t>Specimens: </a:t>
            </a:r>
            <a:r>
              <a:rPr lang="en-US" dirty="0" smtClean="0"/>
              <a:t>Skull, Insects in Resin, Minerals,    Slides.</a:t>
            </a:r>
          </a:p>
          <a:p>
            <a:pPr marL="0" lvl="0" indent="137160">
              <a:buSzTx/>
              <a:buNone/>
            </a:pP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7135" y="1524000"/>
            <a:ext cx="6196407" cy="4738743"/>
          </a:xfrm>
        </p:spPr>
        <p:txBody>
          <a:bodyPr/>
          <a:lstStyle/>
          <a:p>
            <a:r>
              <a:rPr lang="en-US" dirty="0"/>
              <a:t>What is a microscope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is a microscopic image?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hape 95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Microscopic Images</a:t>
            </a:r>
          </a:p>
        </p:txBody>
      </p:sp>
      <p:pic>
        <p:nvPicPr>
          <p:cNvPr id="2050" name="Picture 2" descr="\\hpnas-2\tfolders\Teachers\Broder_Hillary\RVC ELEMENTARY\ASA BIO ART WORKSHOP\celestron images\placema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24993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hpnas-2\tfolders\Teachers\Broder_Hillary\RVC ELEMENTARY\ASA BIO ART WORKSHOP\celestron images\placem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71" y="4024993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icroglobe.co.uk/images/celestron-2_4-lcd-handheld-digital-microscope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625"/>
            <a:ext cx="3089220" cy="15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4.iconfinder.com/data/icons/defaulticon/icons/png/256x256/arrow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51" y="4728482"/>
            <a:ext cx="757918" cy="7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534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5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Microscopic Images</a:t>
            </a:r>
          </a:p>
        </p:txBody>
      </p:sp>
      <p:sp>
        <p:nvSpPr>
          <p:cNvPr id="5" name="AutoShape 2" descr="data:image/jpeg;base64,/9j/4AAQSkZJRgABAQAAAQABAAD/2wCEAAkGBxQTEhUUExQWFhUXGSEbGRgXGSEeHhsgICAdISIiICAjHigiIiImIiIhIjEhJSkrLi4uIiQzODMsNygwLisBCgoKDg0OGxAQGzIkICYvLDQyLS4sLDA0LC8sLCwsNDQsLCwsLCwwLyw0LCwsNDQsLCw0LCwsLCwsLCwsLCwsLP/AABEIAMkA+wMBEQACEQEDEQH/xAAbAAACAgMBAAAAAAAAAAAAAAAFBgMEAAIHAf/EAEgQAAICAQMCBQIEAwUFBQUJAAECAxEEABIhBTEGEyJBUTJhBxRxgSNCkRVScqHBJDNisdE0Q4Lw8WNzkqKyFhclNVODwtLh/8QAGgEAAwEBAQEAAAAAAAAAAAAAAgMEAQAFBv/EADgRAAEDAgMFCAICAgICAgMAAAEAAhEDIRIxQQRRYXHwEyKBkaGxwdHh8QUyFEIjUhUzNNIkQ5L/2gAMAwEAAhEDEQA/AJcfpcinIzfy/l5QSSgjWsvAIIHazxYIvi640mnY35gFePXe17W0mOBZYHeL9ZJF8KePMqLJUTzM0ch2vaglL43AV/KedvbTKgxNur/8WmwTTGHw996dc14BmrDG0kmd5TsuQ0arusE1fG5lUNTVzXudLwHLkpnvml2jCMImdevdJ3UvEH9nM2NjgSsCDNJNbeYxA4q+1UP/ADy7CBIN+tOpXUaX+SG13EttYNMQOO8nyFkUw4OnPiCSQSRRZcg/hBhsjkSxuQ7bBrcKNCiPsNT4SHZ5A89E+ptFUTTa2XCL6R98lrA+VFlx4+Pit+SRxahCQ68EuZD/ADDuCCKIGseGObY39UWz1GgdrVdfXh4Kj478HySZU0+GpmR5TvRfricm6YA9mvcG9wdbQf3YPX6T6lVjAHOOfl5ox4XwcnAwZgVRp2kR0hJUlaIBLA9jXPxQGmlwDSZzsvJrOZtG0tGTWgkn8bue9UvHfjCXFyDi4m2JUALnarF2YbuSwPHI+/30xowtDfW11mx7IzaGmvU1mACYAFtOSs4PU3zMXLy4aSdcVkyVUnkgqUkUf8SBlJ7gqP11O9xY4Rl7Tn5r0Bs7IFN94gibkxod8SkjwLmSR52P5ZI3yKjAdmVjRse4A5/bTX5JldoNMza2e7j4J1zJMfOTJXKJiXEyHWNowiAI5NKRVd1PIFk1oKYDRAsevbTxUtepVpvDmS4OEeIuPPVF8DCSRIsTH9WC8EgeXcLUkj1d6J3DkDkE+1AaCo0Y/ZJp1qmFz3mHbsrab/fetOlpidIC47TjzcobmlK0FAJCfO0Ak3d2b7Aae0CS45+yTXfX2tvcaMPPz57rKLwpkSky/n1Lz4jMYnb3bYzUDXPA3A+4I+BoHQ8y45dR18rarmUYGz2xjygi/hJ8kJ6J4h/tODKxcvZHUZnEsaVt8vk7gO/BOuqtbAc0AEbvKFcyjUovaGvJBsQ4zfPNGcHBgJw4YkeXzcRovzNlSiyBqKp89xZPY/bSaVEvlx3+vXmi2ra3UxhkYhcC+WcHnCpeFfD2NhZm388jz0UWMUvJrg897qhwb9tU4XXym68+vtFSuxpwENkEmPb9ZIN4ajCQdR/tBpPIVkV0U+ppg7NS3xfBJ+xs8aWA0lvLx3L09qNSB2OZNjpGd/OyaPw/8Q4UgfHxsd4jGrTDdTbio7k2Tfb9h7a2tTYWGJneoW0dpp1mvquDmkgG0RyQHBkx5umQR9QeRGknklidas7ioYnd7Ftx+PvoGYQXAaR7fgK3azWxNfT3GRGd/fcjUnRWxIHXBjlYxKHG8DzHnl4UlRYqGO2A59TD4vSx/wAr7Cwz8Fpr06VMGu8Au8IHvzVbM65J+aj6YymTcEjkZCVcSGjuXt27n576filmJ1jvXn0thEF9I2mw0tv6sr4lWfHdMYuHhkMOPPI+4uxAWSRUAPIAVRJZPrJ4rSAJMndcK9zv8drbXcd3XQzVDG8P5XTsUpEiZDySfxgCNoFFdo3DkV3b7/bmiqSz+9geo5qBj6W3ViQYwZXvzt6IxH0dkZIBCYcRP40/l2DPL/JGOLpaUmuBz9hqZpxgkC5tOcBehUq06DAarxyMSUmyoOo5xlhyXhkvc4ksbNtlihHZQB2I1RJAjRJE06feZM7r5nVMfWesTtgSy4cTr5ko8spGN/lAEGY8Eh3a1G2tq/rehLcZBdH56+UNA0tmf2IfprlwHDf7of4Zw86LDnMis0jEfl45SGZWPBejZAF3R917aJ4DhYJVapQFZhDoiSSMjuG7ehvjnr2Z+aGJFJKu0IgVPSzuQCTY5NsaHNa5hOGXW+FRs+z0MJe28k3O6SmyaaseJZpZWkRkik8ggyTTCj5SH3o1uPtR76W9zXAOETr1wS6FKoKzm4e4ctwGfqbwiuV1HDVtuU8STgAOiZCUpoccspsCrNCzZ0P+O51wfNH/AJnZ9xrCYtIBv6LmGd4lyIsmeOVmMbOSNtKVF2rxkV7Vx2I/rqiXObErKeyUnBr2gAj616lOOT0rGjRMgxRy5fl71AJUOQLV9nIBPHtwdY4NYwBR061atVLZwtm4tpY3hVfCHVMucTGdVjPlskEzIFMTEGgt+11yPn+gOvAFz1qq3tpUTiabH+wF5GluGkeyF/2MnVGZ5G/K5kVLkoV9LAChKBYq+AQOLr50dMEnOy3aK/8AiUwWtxNOgtH7U+/p2RHH02ORwFb+HLt+p+b5vndZobQPYe2jLW6G+/Ty0ClnbKZdtDgIP+o0H2rH4hZ0gx4xhzOEgOyYI3qBA9DEg2AR7fPfQYoIadyLY6LC91R4u7KfWB4rTw1LkZEeNloHeTzhj5ICk+ZESvqNd9t9/Y8/OpqvdJnw5r1mimR2UaZcOvlade8Ux9PzZseLAhWONirbrLyAjuWa+4J7g9/vqns2EQRPMn7t4Lz6VGq9uPGWm4EAWGWoO4TvVjxn4Wbqb/nMNDvdUZ0I2rIpHpkRjx7bGS+CPvyDagFpTmvNFvfBidBMH6Oim8O9FyekYWZkMsbzFUHlKwfagam3+1U3IHYe/wAbVYTEgxl5oae1U69QMbpJzE5RYTNs/tVuq+J8DBljbDwYmLxrIZCxFBxe1RRo9x7fprqYyJ90FTZqlXE0usDabzzFh7qx1XoGNJJNjY7MsmaI57b6EsPIBwTS8Hk1Vgc+yJIIIuBlv/KqY92AGoYjPdu9Fv0jw+cfp88UeVFJNkbhEYmsFgOVVr7sFN18aOoXyHERHXmkdtTqVMtNRca34e6UvE3Ssh8XEnkSQyqGhkBU7htY+WSO/K2L96v304E4iCuo1qLXuDSAJ9YEp06K7/lcXGMqxZ/okRZOzIpICNwSCU+3YfbQl5dnkLKTsqbaj3syJz0EjTx/KvZXh/p+PJkx48sa5eREUWOR6FNRYd+CwBo/5VojTc5sAbrTfw48+S6htZY8VKjjgEwcNhaJcZyGUxxXvQGmGbjqYo0aKFRKiNZhpCFR15Avhgb9zpdBzi0027zc8/ebeKo/kGU2O/yHycrDUwfT64rkK9GyXyfKWKTzTJXCtYO7vddh3vTQYbGqpFekGYpEJ7/EHJGXFlRQoLw8kF9g5l3L5bO3uSroRfwRpdMHFO+evnxQiKQZiOnvB64hDvA5PT8PJ6jInL1jwK3G8sbc8jkUO/2I0TsLiAbj36+UNYvqdym6Dvzj8/hGepdE/tb8jlR0iFdki80oQ8haFcci+PY8aW6KUxYG/Xuho16jHYKkuIOYHul3rXjuUZrS45UxoGjjD8gj3buOWPIPcCho9naaYG9N2jZadZuF3ombwhlP1GLIm8qIZ0SCNMk+kHzQUs+29Vv78ivv20EYZP7U9Gj/AI9ZrWk4DMiZjjv+9VX8Xn+zolbGssB5COR6YVCgttr0lpGti5vuR2Gup04aCczfrrJC3aP8qu6mcm6b9PTXibob+HDZbJkOjyN5pEK36grty0rE2B5aWb9yy/bXVal8ETPXXBVu2eiC2q6G4dcrREcvlQfiN1rMiz2USSxRx7VhpiAVVVF3/Pfc3fcjR0wWiNUumKG0NL4BnPXwTr4YwVaPHnaCNcjKTbISrVspi7sFI27kHftZ/op8VJOUA+en2k0gaNTAJIxd0TkNdDkbAc9yWuneLMV+oBgswBYRxuGpQAQEHlg8D6fe/tprWNw3QV6G0hhcHAxeI+ZRAQxx5c+KJp/PyEY7+T5QILAVx/p7e+ld5kgRay1pFelTqvbDReN+7r3RXpWPsIRovzMsERJnVLcsw9CJ3tjzySAO50DqsS2BJ13JlPZxViriLW2JbeD1ru8FrkdQbHWFMkxxTTF/LMUY/wBmMn8okHd2PLMbv245OhsEyNNev0mVnio0dgbCJvnGi59k+As4O1Rhxf171G778m+fvqgOWt22iRn6H6Tr1jGw5M3yHWR5JFDhSm9BuWyY2ChgpI72RyT3J0LMInFYddfhRvG0dmHUnedvMEfmFB1zpsaTr1CZmiigVQqId3mUfSFIoUbFr2/bRNBPeIgW9Os0plUtb/is7zzOInITnP1+kFn6nD1SRUEs2PKCzLZ3K1kk9iDYA4/prn5zNuKdSov2Nn9ccwDFrZZapg6b1PDHny+XLNNjxGOVlbaXiFBiVIq1I3cH2I44GprWm0ql1Ks5pZvm504JQxPDUKkZa5QbDRgwYD+KCDexk/lYV37HuNOJdhg8kT9oOLs8N48PPrwTLAYVZupkywwSELLEYiQ9kgMOw9uxv3++kgjFhEZ2HwlupVTRFF4l0Z5dFEMzxl+XzIMdEUYUgVUlQkWGoblIIWlJogi+Pbtp78Ja5oGm72Uuz7G4xUc44gcp3b9TI1J5ZID4o6TLmYhlMJ/OYshSYAlmkj5UPXet6tQN0LritJouk2NiPL9L0qjm0T3sjrx/ITP4Vhnj6MfTKsywZCopX2sup55B71x76Y6GEHUqJxbtD3DNggHcZXMvBnU5BlxxlmdMhvJlTcTvWT0m79xdg/bTX3GarqsYymXBoGG4jSLo/wCIPAcrpGmK8eTLj7oZ1jdbSpHMZayK9Jo/BBHtpVIm8raldtOC6YO4E+wRzP8ADmQs7yLuLJ03y7S/U4iCcEcdz272NJxDFgGh661RNfNHtXiAd+knVUPww6VPHHPNPjzGKCp4xtZS0sdkBRxfwfb20dZ4hCWipUbhN/jnl+1p4f8AxAcRFspI2DzeqQCip2jaaHBAF8V9/bRAFr4B0GqHaNjZUpHCBqctUfjlyIRm5c+NFJkQIphmQ2HRyTu4JPpXn2+NZTIJLvQ6Xjr9qOvSacFEGxz5xaeeWmnBco6Uj5WZGHYl5ZQWe+e9k39h2050gGFc/BSpEH+uXwnfra5EuVmmLfG2TnRY6MLWtu8jmgeNqk1qXtGlwI3E+qpwDBBytnuA+lP4p/FCeHMeLHC+TC2zn6nKcMdwqrN/P79tVtFr3+fVeU3YGuGIEt3RAgaZC/irPVuor0hDk44Dv1J/OjvskNB9rfcs9V8DnsNLpggwRkLdb1RUZUrsAxRvsDJ8Z5q54oU9Y6bhvB5cUhke4mcDcyjaxUEi644A99FMuufMqek07N/VkjI4d+cxxSz1HrEmHkYnT8SQ1iyASEEhZZpCN4I90F7KP/FoCA4Fxvmr6Lbd+2LPhor2bj9OyMj8iMeSGRHYBodlk2bBJAv7XwOw1uNnZh+ShYza6byS7ECYg5i/Ba9D6jEJSY90HTuntvJu3yJiSqF64LEiwKIUKf10BaHWJzV1Rz6bSWiXZDToBEvCWRjZbSxx5OQQwLNDlAOqgGy4FkUO1WO+nOaMBM5BeRUZXZUpsLRcxLZB9/VDsnxDOektJjp+XilyyirCNqxxBAasAG2bu3c8jjtpTO67ivVdSYXtab6ib8J8PSVU8A9WyZMpMZyciJgxbzPX5YAJ3hmsqAaBs1z8m9UYr97JSbdsjH0y5gh2kW8DET1dMGRihsnKZ82O82MxYhjkLARg7fmudu2hf83PJuRpx2OmafXJoU24BlHlrfj+0qL07D6XODkSHJyI6Iii4RT7bmPc+9e3HB1RBxX666KVjq7TSIYMINpPwPymrpHiCDPiypmhMMkabpWQjeyUaVXAU2xAUDvZHfS6zGEEgX/PUpNKjtFKtTpl8sM6ZRwlUfHXUsyHAxkUtArM5lWNj/D7bI2Yck7Sd192vtxpdJgBnf1+laH031TT3eXG3DVV/BPUHjwpZsx2MG9BDuNsTZDBbBO26/zqudPxMJwuuo9r2Z7nt7AQdeXFH+sY6STM5z5YSa/hc+ngUPp+OdThjo0RivFsE8YKGdH6uI8r8m+ODFjp5fnOtyxgCzz8Mf5f6cadNwZ3pb6OKi6qb4oMfA47+MrXPTKkmngyI9+DIAUkQKBEooJIl/HBdP1OhaJhoOR4qiaTG9o0DGRrnO4whWN0rE6a7zySnIliYqsSpW1jxb2R7H2P+mtBxgblz3VKv/HGGRnxnLrzVvOzsLAlB8iSVslN8vNBUfcCoBJ3Hv3r/p1NgLRiull20Vy7s3YQ0xvJI+Fa8B9EfHz3EQM2LNA7QuRuRyAGTd7blYEcgEc6XixgBwvuVe0n/jcAYPnGk6pWHj3N81/zJE8bWssEg9BF8qK5Qj2I7H51QQHNgZcPhA3ZabTjEzvkn5TJ1PwscrpkB6dFIV8wytFIQXTcNtITVrYJPueDpIlrpN5Hz+ELdoGNwfbDbgdfO6aoOo5WPhQ4+9Y+oND6N63u8s8qWr1NtI4Nix3OjDQy8CfhSdqK1QuDiGAwefI6eCA+E/GmZ1BDBvX8zE6yoaC+ZGDTrxQDCw1+4sHQVm5OiVa2k2mYmx9PIZLbxH4kxunZUbL06BpXRXedTYJYeoxgcd79x8Hvo6Tg5vH2SamzPqAgG02m4Mb8tdEDToM6z9QkhWQxSws8LgkGQSMkihfdmC7rA5G06Q547oOhv4dBegILCXWHz9SvH6nLiZnTImY7olTzL5IaVjuB59k2r+2uwBwc87/ZaC3BhYJBB9VD4n8ZZf5t54sv0pJ6IroLX8pSqI7g6paTEKKnQpvAL23gGfrciPiro+G8hxYJfIlBbJnWRWMaHy1ZkUgX6AGPb3q/iYOLCHi4iOvZeg3vCHWPX7z+gd6MJlfDEGUjYUMBMrD6ZFX6jTCz6vSf7vI96INeWlwI7x+UivTYWYiLdBV/DPW+ktkumFjMmQ6sIS9+Wz0SAF3WoJ9uPjT3sIbMzGnV1Jhe4tbUHdnOZI52HuUpeFvF+THlTZsxeULbyR3Ss7elRVUpFkggWAp++tc1owxv/PXFWuGJpDt34TD/APdvFmvHkpk+QuVcvkTL/FUEkmqNEHkgkdq0xjpBIy+lC+sdniiSMQ3nylU+qt/a7thwoIpMMFMVDdyRpSurnkBxtDCq9x99La64dv8A3+VQWupMyJjP78/ha+NvCkkQhjkOzGw8dfMfgkyO25wi3yzMygXQ4snQtfDoi5MaptM4ryAc413fHmqeHnYxjl6l+WPnRzKoQyEpuIBVzwCWtSTZKk/y86zC4Hsy63Xp1K17yQA0X37vDepuo9Zjgjx81MdPzExJUuSVAUgEsBRJJque138a1rcTiybBJpUntBLjkfO0/O9EuvdKxpsDEhilixZZB+Z8mRjTtJwPWfgcLftxz30bLCTc38kmrWeNoMAloA8Jv48fBbeFPAc+PBmTZLiBWi2eavqqPdulK/cqu0f4jY1z5MALW7U13eAMD3yslyT8Qp0IjxkjjxUG1IHQMCv/ABk8lieSb7k6MNAEQtdsuN2N7ji4Gw5DLzunPquLC3T8ed/KwMbIG7J8palmPGyNODan1Mb+xo6Et71svY36+UqhUeGuxd50kDiBv3bjygKtBJ02Xb1CN3CYKKhhoilvanezfqJu6JB0s0y2wNidc/Ra6rXeDTe2CQYjXhJy8st6UureE8nImefHUzQSsZFlBFUST6h3BB4ojTpAsuo7S1rAypZzRcZ5ajeE3dOw0woGwIpEOewEtkWvmCtoFghtvO2+zUaNA6Q9hJk8oRs2o/8As/139b/woPDmHm4mLkSZCNM8jAJBJ/Etvcnk1d//AC++mF4BjTrRIrtpVnCHYYuSLZjfZXOtdXiD4cORCrz8EQxx+mM2aJ9S/wDWlvSycUk2HlbcFtCi5oJpHSxnPibG43qr1/wKmTkPMcnyy1ejaeKUD/TTw0ESEin/ACNag3sy0mNZj037+K0yOrDJlkwcs7C/phdSQSL9KtxzYFBvngjm9ALxFvtPNLsmmuzvGJvu4RHQ0Mq50bPlgleAwCDDiTY0kzULPY+rg9ya/X9NZmMM5+ix7W2rC7s4GvgguR4iyMadDnpHPDJZXIjABdDQ3IVpGI4JUi/muNZhaQQ3NVdgHNa4SNfwUY6x0aLKZosvIRpIlLpJGNjiLgqCpFOKPt2/romwAL6c+utF5/a1qZJYw3ORyJytGSo4/VRJgvi9IkyFfHPmm+HlSzuK7fgsDXHtrXPwtGPeqadB4rmpUP8AYAePwM85VjwcPz0fmzYUeRkpKEMrKVYhuA7DhHKHvx27891VXEDu3HXvonGmxrsOLCTlx8OCvr1qHGnlizuoB2f0KkSWkA5oFgKscHi+2ifTcb7tCp9naIBa3S5Bsfb081D0HB6jgzqxcT4VmaSUbWRo6veCeQxA/l+R3vSqlQAZX69FeGMqCD+Us9K8M+fOMvpmTGqI/mMJGEcmOO53ryCgHG4Egjg6omBDkl7y1sFpJ64+aYPEEWB1ibbDk/lxiq7yOyeh1tdzR+rgCvfvd18rY0sy1/aIOe1oxCd/OwQ3rfiTG/LRy4ImD4YXHjaUgjabPmFarceavgc8dqx9LE+CbJ1Oo5jYIiZ15IF0fqqP/tXUN8nlsohZKEjMpDFe20oo5NjiwB31j6Z/pTtOe79pzHgCXCdyO9M8M4rzf2lLmxLhCXzGU35u+9/lFa79+1muw5vT7u7sKBjjTaKbhJytF413+map9Q6FFHOcyTNjOLleeY5AGMjFtym4wL9LNz7cftpJLoFOLiOX2q6b2ul+Wdjn9LTp/VIcU/lmjMkEsbp5wb1lJtvqjWwp5UHafV3HB1zZccZsdyKq2WYW5ZgqzheDY8CaXImy4JfyY8zyIW/isbpQw42UxXd3I+16YXugWz4qUg1AWGyCdO8Vzy5kfnLG8cmSsjwiJQpJauKF2ATRu/10LqTA1Uh7psrPiDpGc3VWDJIZWnuNwp2lQ1qVPbaFr34rntpjS0MA4ZKc4Q0zrnxJT50GGLK6lmDHyIlZpUb+CWDmONh5lPVU3YhTzfxqZrHyI4+pTqjx2YAGUegjfplkltOlOk+bJ1J0Mk8TscRJP4rtYda4oBdvHc0Kr20dRxw2tBz6lDQhxb9Rp7oN4Z65E4bEbFTyZNzgCRgS4X0hna+CQBwB/mdbUYW96bonNFSwtGUeWqZfEXXcSDGwZ48RJJZIiY1kctHFtYgmgBuJa67dvsNZTpAklxKU41B/xssImdZN+iq3Q+sxdbljxc9NsvPlSw8EAclKN8ULrtQNUe73AASBEDThdSOZUouDg8uBIBmDE291nhrxD5suQ0++PpkWL5Pl2SFQsqp/ikJ5Ld+/sANCXwQMyfr9Kivsv/E5rbGZBj/aZn5Xkng7Gx4RlxrkZysQIYhGdpJFqZGXkr24HckDWPqMBwzCDZztFYd6BEzEyeU5c7r38Tul5kkGE0gMhjiIlCAHy5GbcVpeAAKUV2C8/J1trlZTrUQ8saRaAIy4id/BRfhx0gQw5EuYjCHITyEjIIeUk2So70o9W4fGgqu7tuHuCmOHaVAGnKZ8iI59HNFPEPWjgnaoAFFMPEjsovNeZMeN8nJpOaJ9tCxpkHxlcDSrMczMZE+GhVvBmj/NRebGz53kfxGQ7hFwO/fn4s3Xv2vKhBaSMyVMxlRoiYpiw46KpgY7COaDGzhLkFz5kjN9C++wduwPxR/yPvAysqOYRNRkC3XWSk6D1+KeR2SOhDHtbNlIUMe31HhL5IF2RfHOihps7OOvpDUoVaf9DYnITb101W/TfCuBNGJKkyNxNzEH1ncQT2HANgcdhpLnwYkjkqj2+9o81BhZY2+Yyx4ts8MUsqqXUkGmSwDQNdr/AMxphBeYgevXupm/8WRc4HQRF+uCFyYjNjHF6lOkBDgwSlt5NWCGAPKfDmiP+TJJMZcx0UyabSatFuI5GOolHukdJeLycQ46vhK1yTZO0B2bn+GCaH2om/8AmOIuFhJS3gYjVLi12UDh7pZ6h47miyXE2Fjb47i+lg4Sz6dxY2Pe61rWtc2VS7Z2uaAHGJnmt+tdVTDxMaTpimFcoMZJD6ntGry9xvgd+O/fXUwQ6TcrHUu1OCobDwnyjL9okvVzIMLqk+UYVVvKeJUYh2Q8lQvA3LySex/QaF0gw3r4QimA11MCY5brSf3bNJPjHojpO0yW+POxkhkCmmViTX2I7UdG14KdTLQ0NMAgZbk3dUOfDi9I8lZjIEbagUsO/wBLLXupog+wOl2Mg5flLpBr3udnu/CoeLWg6dm5EKYVb4trBpWoCRVJ2UOwNgXfbWMDntucj7KvQKDonUMHDCO8Esy5ULxy29eUCSrbKFOeL5qv17FD3GCckL7juowvQYsDp+XmJLFl484SOBWU994NuLFMgv8Af41zwXOAKGk95dJbl+svFKfTuoyZcsGNMA8VkKioFMYPLFNovsL5u651lRgptL22PvzVNN0nC66L9KhwMmGPAGRLjOcjeXlj3q5I2qvpIKkD3NDk64FwON34San9u4PPP5Vjxz07HV8VGyPLxoY/KEWw+epVj5jNHQre1kFiLFEA6wFwnCJ4raYlsvsdefBC8fq2TDkRRY8MDGH1RKYg9qw8zcXYBqIO4mxX2rXBlMtxu1z/AEmy8HC1WcjMwMV5mDS5LZERV4QwCRF6ZgZ+TIVPIIX9Td63C57QMo6yS8jvXvhLpzZ0UkOLE0LJbGWNrLAgALIWINd62muTa6GpLHYnX4fSYHNIDYjrVbeEsfPijnWR5oMTYVkV0kN7vSdigbrHcstAe/Bo5UqsNmm/RugFODLh7T4XVv8ADfpMD5MhjGRKhSSNSwESltpYC1ckmhZA7d9bULwId6T1ErCaeWvGPaEKx+oQZMs3UMhHRklRnSHlXLk82x9JFXVkH7e+uaQRTBsZ5om2bji4hEvDnkzzy+T5UU6hpTNKPMi8kA7wyg0rba5UdrAIPOuqUsMNmRu475CWzaHFpc4YTwGfCD8C6Lde6BB1TEiPSn3nCUxvEwKkq7FgRu577qu7Hc2NGxpYIJUzqz8clhjhB9kO6N0qTo9ZE8YbMlGzHg77boF3YdvgAGzZ5qyNe9ptPPl+dPuEbWP2iDBDQRnqRceAzKYsPH6fDi5asPzCYrb3S7BdRtCbqFrZ4783d1qdjXGC45/hZtNdz3w0EHQzYzOeaUOj/iJmvmQncPL8xVEKIAoUkCl4ux3HPf7casBwtgZKavsdMML/APYXxayL9DJHcjAl6V1CXJyckrBI7MsanfJkBuQoTsNpP1tQBHHetLDjbeOvVMFEVqWDDHGB0fJX+odbhkylZ5ngy54gsSyDeMfcfTYFAMRztI44J5rUoD3gnSfP8BWuim2wn4GumZ1UHhl389YBEciGGRvMzJgTbUyt5V+5sKDZoAHjVNNsmegvL21zWMxnXJo1trbjyS517xlmJlPDFGsYV9oj8sOzgcDcSCzWPcex7++jbA7wTGbHTq0hjvrujlCNO2JgZAmIl/NSpziRruILjmyeBz24J4PHPKy24nIX5LqLqlek5oORIDs5A18Mp1UHjfCjSSL81ITEFUw4ECbTyB9fNKSbG6izVxXsDSTJiJ14adeKrogBgawzFpOp4b/ROsufHCfK/Mxw7QAItyr5YoELWw1tHHc6KmDhkR5715tZzcZDg4nfhSR0CdepxFsjGefIxQSmw7Um3c01CrsC673dd9MtJExZNrYtnc0ssHOgzJ8kVXpkuYjL1KCCOhuQQkidPha9S0R2BN/bnjsJccQMW6sk/wCRS2RuGleXZHfrGXygHWo8TMXHxEmbHmx12IMj1I++jtLKPQ6/SbFcVesEtAm6ta1zXOfGenLXPX1zRZ+mYUzY+HmSmfMRSDLEStqLpSxU767bu9fOssGkiyT29YEvaBhkZ6dHw8UIxfG2MhTEl6fF+TSUnY5ZpFN0WJ9z8jWsbafVPrUHuJc0ydBl4cj7q94s8QyQzx42ViwSYHpkhiSMqApFgowPLAGj7HngXxjYNyIP39rWCWf8TjOs7+Px+0Tg62+OYMp8uFMBgRFjeUb2C1A27SbB7m+a0IJsB1fd+Up9MOkYZcI1seZ+I+0U6P4sEuPlPJ1HZjybo4pWj8uWF6sBAv1CiORRGt795z661XHuuawN003Dy5aJY6D4Wz3kDSxxZ+OUfy5i6yLe0latg59VDaR3OhfcEwQfxvCpZUa2zd4sbawbHhf1QLpvXWmEeLmYwkQSbE2x7GhDMN+zaKBHeq+b1jwxolpjxz9VSG1C7FB8rdeKZpJ8eKOXpvT0lOSsr7Bl7dsob0MIwSEJKgEbgL7j1VrjDgHEyPZJYxzXYjY6ddXSjIXTFZYjCJw9yiAVKkdDgsvdd31KpJHG741owl0kGNJynl7J7pAgZ8Fc/C6czZ0fnIJBEGcSv/3JAJV3Yn6Vbmm99dUAbladN6xsuBnRBY+ls2VuyMjH2mW5JGlUhhusnaLc2Ofp0Rqdzugys7MA5iERkOYzzZAmVoENNIXDR7CdqrsuyCPSFC9vgaUOzgNI73L5Tu+LzbrRC8yfBJUrHKTtG7YwRCw7lQQzAfqdNY2rkT9pT3MJkBMHV+nySYMDdNSf8m9+dGG3HzgTe+q3emtvFV9zpbH4HOFQ3suIDgMPXil/w90yaTKVXMkQiG6RyGBijQEn7jjgD5IGmvqNwznPqgawzcJn6V44MjGKKCDFkd/4MsMRZ032GHJPLA1vVbqxXPA4TTZEyNZXYWufii+9S53SHhjaOCdZnZqeIp6HbdVbAvl/fzGYHtytDQh1MgE/NvFADXdUM5cCOrq8PC+PDFnrju0WRtEQ/NkRoQT/ABViYkFv7oZh8X3vWAl2EkzGgWl1yAEu9V6bNFiw4+PUgYGSd8VvMDybjtRinP8ADWqHa2Yj50Yc0OJdbdPULmNLhMdclc8N569PuXqKvKzUYsYtcg+ZGs2lAUqnknmgADrnU21DbJYaj2iKefPT1T8cDp0ImxVDKuYqSEkMQN90Cdp2cg18X7caFvdMuMgW/Siqsq1mjCYIIgxqM5vrklaLp8OJnDE6fCJs0GnmlNxwf3mA/wCH+8f0A5AL8VpH78eo80vDUqMPautrGvIfc8sio/E/j+FJ1/LwJkSQLsGTNZ3EEliFFGrJ53C/00PZhxk9fA8lTSoFtMMLj5+5zPtwVnxV1bHwmx8r8sH6hOgmZZSSsG732ira7AvtXtrAxrp3btEFNtXCaWOwJE5nPLdz8lB4u6fP1GLDzVmjhV0ClJZRGqMpNutkXZ9wL7a6cJgC2nmsodzEHXO+M7DcrniR54YoQMuOBFUK87FTLOAASybdzbbvjgk2STY1kAgSL6fcoaDWB7yASTcicuGg+5spuq4XmFcjBkjhlySd087Ms200qiIC9tr3rmq1jRi0nnGfWq3tmUpZUIGEf1A9/S2QQ5er42MlqTmZOKaaSUHcLY7im4EUpsBjuPvxxosLczmfLhzXONd74Z3WEcJnwyJQfqPhjHkkaRssxmT1lGiLEbxu5O7nvf8A1761gMDL1Wja3M7pYTFpBGlka670HLy0TyZVij2hhjAFfKJHZioot+vNH2N6CmTGICUTq1KjU7N5vvsflE8DG8mBTkM00mOm9mVPMJskL5d8llB2kmqHfTGggklefWe2tUAp2BtunW+dvVeYSrmJ58CeRNuKrJPApc0pJNg+r9fY/bvjmswwAmNfVpVS2o6RGQdHvEH3VLovXY90iefBJ1EjbBK0DIBIW5Br0X8Gquu/uqJ7xyVzmFgAaCBzn038bq3hvmrjzPlw4kedajHaZIlmc87iBXPtR4GtLWk90dclshtpMbr261QboHiTrAzUR0eQlqZWjFKpPO1gKWgTXPt76YXiLX4Z+iB2z0AMQIbxnr7R7rXiDDfM/L5kzS7HH/aYEMS2PUiFQHWzQ3tu4A5Pc42SJOSWaVTA11PON+fMZeRtvS1j5JyJmwcjERIow7osY2MvuCOeb4F+4J1hIABNuSaGFre0pmTH+1/QZRuVjw7KmdHLBJC+NiY8bSo8bFSOwIdmsEH6qFdj+ugdUwAAGSjfsxxl4Nza/wADrmouvdRlmaGLClclIgixGQN5o7FlZWprIIKk2a9/fi0M/sPHcnUZc2Z8MuHXwpOm43UMfFk271ywySRKEuQD1B/YgcEeni+/tpWOmagIy6uqw0lmEZnqOdkGXEd1DPjBsoO7uIZBHMq0psxi7NljwLGjxXgGBykIcMDvATzurUPVMjqGPPiBWDEJJEKoMsVhkZjRawQwLE+pe440OGnRcHDx8UZNR4II854fSW18G5xJ/wBllFGjuXb/AM6v9tUiqw5FTGm7ohH+i+G/yyTp1B/IWeKkSi0m4OpV9o7KCDySLs6U8moQad4OfwjaA0d7Xrr1QtPA+Q/MG3IX+9D6v/iFhl/cDTe1aP7WQYJyW/iTGliEeIDa44O4E8GVuXIHahYUH4H30NIYpfv9lrjhsNFL4c8T5MXmQTNJJDLGU2ODIqn2fb7hfge2hq0WmHZEeHqupucDZHen+HM8vLjDAjhdo2UZESlSK9XBL0Q4G3gXTfroC5phwJPBMGoMDy66uudSwtGzIylWWwykUQfcEd9V5pJaQYKaHwcnPwlmVWkOLtg2qSxZAGYEJ3OywDt9j2Gk4gx8TY+iOMQ4+/5VXwpG+LPHmSB444JASaKs57+WvHJYAg+wFk/ci8O7rTJQ4IBLrfpM/TYOlsMjPVMnIZGLHGlUbVZ9xBZwSHWwQL57WNLe4iGkoezeW93rlxVnpXilM6SXIkjK5GPjtIiIxEb7ONu39CPg/c6JzQ3PI9eXJIcx4EA+J4nTL1kK/wCA/GWRnS5EEyxKkkTb5okEezirZv0ujYN1phbNhxU9ZnZNDm5yM9euoQfG8PY+DA2VGV6jIjhVVaMUZ724VmLEccff99E9hi5tw+ULNtdUqdkWmmYm8SeA0t+lY8W9QwJGx8vPhyPzUkYZ4IiqoQCQN262UGuw50thxD6T2U3tc4NNvmNPRUPF+bhvJDNK87LJCpTGSNFEUV+lNxPHvyos/bjQtaSjYXgFrdNTqYvYfYvyTR4k6SVT+0FxXyJzGmyCdVK46H5iHJI/X37CtA1gw5wD1mlDaHir2JyGs3nlpKBYeNk9SgabMPkfl3DRTsojU9yym6HFCj/z0+Q7I5BJwt2aoOxbIdn9z581dwehiI5WdhOMyXhUiiqQLvI3tIAbIHtwBfyOdA4xhGiYwuqsNOs3DGs5wePVimPor5ZhQ5CRrLzuB2KRydtgGh6a412Mbj5/alr7PTxnCQByPwhM+C2RNk488b+WknmQzuSha/nZySLPrHx6uToWPaSA24PoqtopupNNaYfGQvi4R86clr1/rpwlDLj+aB3cNXYUCCVY1/euj27abk6CpNnosrZm4m2+eEekIccubPxkmx5GhZW2Ou8gWaF7uWN2OBxzVa3E7FAyRtoUNmJFQTJzjLwRfo/S3VHGRLitMouKYxE06ndbkVfA7kD34PfQYS4SQI4rnV6PaYWTyBgeUoD4w6dhTEZss8jCQKHkiFqZK5oFTtRaqjz273rO+ZIIBVdOoWOFINJABvlrluKK9XE5x44MElTGqAGU8uhBO4WNtk8fYDjRB5pjOQo2ilWrF72QdYk3G/whQ9Jw2ygsfU4I3ZaCurU2wAkm1PACi+TR7UONAQ0DE2x6zTe3LXhlN3d46RuJTTm9RiRR+WiQ5OMqqqNJbBBZFgG1LX2+DXPbS+xyK1u2AGSSJOZFj9+mWSo9DkbNhkjJeNGiKMkxCAHuSrAck2Pf9Ox1pwwQDB+t6xrKrHtLe8N879NwS9ieBBhMcrNlVI428xVHJsNa0Qfc8UASftriXVBAsq3bSGGGNJd5Dz68Vd6Tl4GQuZNAJEaRWEqhiCA/dlBJonnm65Nj20FWk5sQZjeF1PanMOGs2JjI2+DKTU6BjY08TvO00QfcBHGAWVSe5LgVYr76PtKlRpaBCsAYIdPgisvRcyXmTIaSKcq5eSYKpDHgtEziqPtXHtfGia5o/q244fKHUBx65Kp4xLicRuDtiQRxsx3b0W6e+x3XfH2Hto6URZY8b1Yw8FJsQPkzCEqwSB2Vm8xRe5aHO1CRTdhZGhkh8N8Vsd3vIqkDdPxmeCdGedQ3nR8gIrVsTd/NdljXAoVzeh/9jodohLg0CNVB/Y8nUUEo2jK27mshVljsqHJ7K9ggjgEC+Ndi7Ixp7LQQ62q86H4TmSZWeSFQh3FVlBZq52iv71Vd8XpdXaGFpACdTouBlJvXsDIbJeRg/nuxdl5LWSTa1yf21U0tw2NkggkmQmXxRldRxMLCErSRSsXLODUhW18tWcergWdpPYi+2p6baZqugIySWDch3hrxjM7/AJfJd5Y5v4Ya/wCJFuI5jaieTVrVNWjqUmgEtAkLGPOU2UjYzQTNFJmYhZWry5iZo2o16iEKJX2o9xoAcQnCfb5R2GqmnzHhzGcZEvkobgETERNwKCH6QncAVfAvW0w0sgjnOaXVDie7qmqHqa4nlyZkkcORJIXMcESyTtCV9KuSNq2bslQxH31tOm3PRT7Q5zwGNvvva3uovEfiqA4Id8aKWKaZjEkLPEBtHaYAcsP7vINXpvdHdaOgoqVGo+oS5xBAvrnukHz03FQ4a5WbixS4ciYSGQI0KnYos0rg1b9jxfsaqtdifihotw35oxs9CmT2kuJ1ufA+OqseJsOZXhibAbqGUo5yJI2EYHcD00jVzySK+50Ocl3z0UVNzQ2GuwjcM+esTwV/qqHzMKdsHHychaE/lvflMDQFA7fT8HsR++gdAOUCPNdSMNMPgXOXHU6EcCCc80AyOhCDqhypeqY8Y80O26VjPVglGQDj+7yewHHtprXGAtP/ACUcOHTo75CreLOi5nUsppopY5sVnqJ/OAjQccEEghvmhZOuaSM0dJ9KkyDY68T5Ip4YwY8VcmHCkWbLQATyOHRKDfQpFELwba7Jr20EkmTnuS9qfLQT/wCs6jPh4Inl9FxnYtJKVbiwrvQoACqNdtIJgwltmARHlvvuRvqHTfKmETlnglXbuY2UskEE19Pv3+ex50VRnZGBkqadT/IbLj3hkR11zSn1rJiwEOMroZNxITIL7aYn1WErbfbkXzz3s2kkWmFg2cvfjqADkevwo/DefLLjOduOXgJdVgamcAe+0P2skDabr2q9CXYHgD1RVtlY9kE+SvdMxozG5jiVFnXY6h0+phbWQTyAew5Bsca2WkkHNS1GPpua9pmN+iF5MS9PxmXH3T7m5imvbH7mQBeSb2pXsSL71rbudc+iqYW1hLhqYudP2iuF5r4qyyJGryAIViDcoS23df0tfdr5v7ay4dhBmeKCvTYGl+GMPC3ko+hxuzDgONkyqqEkE7De5qLGiO98aaSQ2/uoAGl7sMzAthyva2UcVYPT1aaWVI90yqA84DJ9Sg9/oc0OT3GmAYcs1O9xdTDSSGTwMEeRHJIv4i4GVJmNIyyPHIFaJgrFdu1QKFUv6cf53qeg9jWRqvpnAuMgKxidVix8RsbOEkqytaop5gC3Z59y38grbRvkka0S44m/tJrUmkNvDh6ZWKNeGej4WKkmX50jR8JsIG71XQ2g9zz3IA51oqkuw6qWts9StAfAaNRr9evJQT9c6dNMplxpxGD/ACyA/P8AKF9z3AbXCmRMFWNdhaBnG9D/ABdjETl95aOYebFIwKgrzS17FPor2r20VMwMO5c7/sjcnUng6dG0dTuZNiM6hgKDs/llgwPBUcd6I/lIC8LXVPDrcga5zGkm0nrlPWa0cHOx8gdQnWAYjAJlqli2+uHYKDstfycgj479/VwwDwRtdjYHHVWYut9KbDjxcg5UkSVtyRAUAIG21osQD3N3ZJ+wGOa/FiB6+fRCCBIB8D1ZWfG0q4MOPFikvDLHfm2CXVeVUECqpi33JvSiJdcyqKBmbQQfj5SjiZgJBVmv7nn7Vo4lPyXRs3Lk/JqqOI5zH9SAEg8cMR6kJ/vHjuPfQ0MI9ep81LtOPFa+/wDXkgvQ+l5iWcu5YA2+QSyeYJFZNqptbdRZynqNFaJ9tOrUxI3ndzz8d6RS2iSXCYANo6yvYclR8GCT+0fJm6bjwOis6kREFQpqwxYqR7Bx2NEfGgq0cNPM+OqJm0NcQ5hBEjKLc460SZ1bwbKJpBiSJmIrkAwsGfv/ADJ9V/cAj76JlYYe+I9k4t73dR3omenTZUZ5ZQ8K7pcNlvc7j2LHYpHpYkLuH30ImpeARv6C14AtJHLj4q9H0HFyvK6gciSPzgQI5ELnelp9ansSL5AH6XWia4slu5TVDbCAiz9LmhWTpwxvzJaUO0ki+VBFYX/vGveTwSBfv39ujE6UoEBtzHXXJV+v+IsWTJxcaTCbIeA7WolIm7AsI+d23/iI+Pto4AHDrqUFNjizG0xPjO6TofFGssu5k83JkJY7UK+krRUgBbs0QU4oHcbvjWgENkZ7569FF2zXOhzcrQd/PT8bkP8AE7TJU+LBA5C1ISAJVayCSVo/Hx30ova12E23HerdmpdowlzjxbNhy6CFp0ZsqVWzOnbDIu4SRMU7L/Nx3sdzzR0Ye0kx6dRC5wdRYA1//wDUH6J80Yw+iwGBMcJOqpKJ6RgS5AHe6pRyOwNjgc2eLRYk3v1Cn/yq2JxgWGRHH1nPM2tZEID+YEjea5hc7NqR+W6MARYbgnkqL4799dJic43apQY0OjCBO82G7h9qTEljCKFM7BRtt1QsdvHJLAk2O/v7caQcM3XodhWNw70UeJ4lxMoKfzJjYc+XI20MSKo9iKPup9+NWCHZeqiqbNUpd4jxEkelx4jxXsnUoZDsyYMeYKaLvTRKf8bkk0AO3PJ51K8tbZsk7hpzNgvR2enVID3ENad5ueQv5lar0jHhnQr5MXmRkpKqRqgIohF2qLNG7Z79PY6azZ8YEnrzlTV9vewkYMud59PIapH8W+K1OTJjyL5kSPazY8jRybiASbDNGxBLDlfnkWdd/jBpJaflUUKrqlIOIidFd6xDJPhxSYWWI4VULIJ38qRmYnkykAOGrgWOF7HvpTYDyHCSqRdvdMdcFS/D/wALz/mVyJZIygI3BZllaRdwLClY2pUEV3PAAJ0dV4wxdYB3ozzW3iXp3V2kPlbmgJJjOKwVCLNXtN2OB6ia+To2Bu6eOamFamwQYbwsES8J9XzZd+LLFKZRCwiMqtXmAErvPAcEcAMD7GyNBUhltDp+ETaVKoQ+BOhXOV6tmJMx86dJS1t62Vr+WH2++m4WEaQmkGbhPUHgGTqgOZE6RmUFmVrsvdMwFWFchiPggjkaSx5bLBeFr3BsF3XX5R/pPhTy8SWN3hssoYKdwGyxza+g+rvXer0IJmQFtR7SMOXQSzmeEskOFhx5HHsykEN+91/Wv004VmHVCGO1j0Rfr/XP7LxY8QxR5Ew9bGVQ8asxPCg8kj5/f31MAazySYCa2GjEPSyFeGPxDmyJUx8uGGaBiLXygNvPBAHAr9NOOztbdqS42PXmNQmLxfhBs/y2SP8ALxwBoIiPQGa9zbb2s267sEmhplINkhS13uFNpB59ckr42f5avHNyjoVKABVQqAVIUCgbAH7nTMxCB9EOOJlj7ptwujuen4GJkonl+pzLLIEeMFjtVBd7trXXb2NajfdxLeus16TS0Eum+7ryzQrxH0eHpapKkT5Mkh2xFq8tW9vSpO4/HI/TQf3dgxQOUJlOo5zS4gA5QL/UBSAzxFgksUeVt/2icuNwY8mKNQSVo0GahZ7dtU0qMtk5aBR7RtjQ7AATyH6/SqJ1fKjdVOWz2ebcupB9mU2PY8fHf20ZpMNoQCu6JjrmmCPLOXiyjGhSPIDIZViO3z4AxDRqSfRd/Rxd0O+kPlrxiMhOphpacIAPIZ8YF7TfRJEv4Y9QLySQxgIhJUm0J4DAKCA3vtv5B/XT8Qjh1v8ApJNXDAIM+a28ZiCIQY2VE0mYI1M04chl3C0TkHftWhbfpfGk0muJLmmBu6yVr3tDQHX4/lE8LqITFMWLkSKISyiPaqymV7583hdoomkO7i75rXYRil6S4EgFoHifGyr+IMV5sOGOXJ8siZmT8w5XcuxF3lT6rLBvVXPq+edYSXEi458skNQinDS0zwE6n8I50TJMWFu3xZMsbEGSIqz1XpBYkj4pmF8D4B03DJkrydoeQSGgtGsyBfWPZWFlVV8wBFNbWJANWobbuWySDwQDV186x0Ewl0g4CRx3xbWCrUVREHzR6ySVtm22uyk9FAXZ44JXj50FyI0T5Y1wdruHyvcN5nnO8xNCUqMIHMm/iwSbsVdm/jtrXloECAgpNe7DOJztZ/r+NOIVZIZEQNskba1KBZLGzQ783YtSfYEkdtGC2c11QPIEiOY/FuFuSI/m0DyIdryLH/u5AVRSNtkuV8tSfcBi1376FtRrTOfXBN/xKjqYmwzOqjwJlWNVedHYCmZWQgkdyDZ/56Q57gfwnf4bXXDff4XHs2TyZiksQfZJTUdobafiuLH/AD08NxCxiV6WLCbhdJ8S9dyMXpuFPiELvklZmUAjbvOxSKqgtAj9fck66hTAbkodoPabRDycjrrbr4SX07rE82QTjN5MkxLGFSvks1WbR/QoYi6N86YabXWjrzR9q+i25kcefBNq5eJGwxs/owiyGFptI2Suavaey7jwAtgE1xelmWDvXXGkyqcVNx8z16SrvQMWDqK5BihWMKlQRE35bNw7EVW6tqj+6FAHvraEYjjv16xokfyHaMYMH7vf8pGgx+n7z+alyoclWCnaqhQR2bcFJ+90NOwGYLo8J+V3a1A0OpsxNN/7R6EJ4VpxEkkOQciCQ+mYoBJa8lZCp9dgEBrsMADd6mrUuz7w9JHX0n7LtTazuycCCIsfjhyXvjybLjjgyYC8kBTdI8DEUbJo16lTbXJvkc66m0Fs79evtZJZULTA5jNWPCvXo8/EyB5c8XlJbyvLuWyD2cgNYocfGhfRYNb+CN1WqxwLYPCPhKHgfxm8GSVldjGVosb72CC3ufcE1fN0ao8KWEh7fLgqqxFRppvtx49dah0x+qdNiDlZ2tyGI37h3vg0Wq79gef201kTkR4D7Xn1qVR4iQdM/wATKEeNOsPjiHyciSOA3IfJene/7pP37/8AprGAOJcicXNApgXAgTkpo+gv1fChy5AVyGVl5oJIEYgMt/zm/bg0eBpABa8huXWqqLsLQCrPhD8O/Ik3PRZeTZF/a64A1SLiykqVCbDLeq/h3xLkz5jRTpYXdR2gGEDupIAtTQHPvRvWtGR1W1qYwQOuPNFOn9Axo5TOIjNsR5LBXy0K9lI7kn29uNC5piCVrKhIiI60SL1jqZyvW4aSU8l29hfZFF7QOwF18886bAiAEIxh+Jxgbkc8FZ0mPlQKZS8Mv1AG1BN0QPYg+/20qqwEJjKuKd6WvFcL48s2NM7CpGKe25Wbcjcjm7/Y3o6RBYAcwk1GEVTVaM7rbo+AWTcpUmuQx9/2FD5HY/GtJAzW4nPMQmzJyxgxiBi6uRuyGjoOoYAiNW/l9mJ79qNnSGs7R0lNrF1Nn/HmcvPP6SVk9TkaYHGlfv2816H3Pqs+/c3pxptGSVTrVMM1CU49NmSSXB/MxLkM77fOemeMgblAJsugpvr57UbF6VUp4AXzbrNbQ2h1UupnO8daHlql/rv5DKzJKyzFEkgZo2h2o5FByhTkbq4tbGuGIXa3r1VNw2CSfX691t1yGWZ1XEGHkpGgSOihlK97MbkNZYk9j3AGgpgNHeB47vRG6HGx3dbkY8MdNnihn/NpiYiuBSyAI3pN2V5oX2ZhfPHtrS4YgW3U9eiHC5vpfoK82VtDS+bFMjOtL50WxI15oPfJa6N2RV8a4uJ7pHupmbMQQXG8Xi+LnO7kp+qI1QZEaQoJSA8rt5hCqdxVfLLBuOASw7gAXzoMZEtOapGytPeMwNJEXPhnxXOPEPi7Jkmk8uSWCEMTHFG5QKvtYU8tXcknm9PYzCLpkNGSn6L+IOehEZyGdWIA8wK9Xx7i6N0aIP31jqTXZhFJaJTJ4R8SyT5/5abFhk860l8mPb293AJDhe/I+NBUZAt5LqYxCR5p36b0FRGoJjSr9LQtGQLNWizqBxz9I+ddLDcgev2ky8WDj6fS51+LcCgxTAbWyAsgHtTLbAfNNXPtuI0TAA4huWfn0UVGo51IYsxaevDxV/8ADHqC5WNJ0+Q/WPTdEBr4IvtuHF9twH97W/1dByKXtLC5oezMddcUuYmdL0nImDQbgbSzaki7B7e/HFVp0Ybm6mqtbtrBBgor0nxtDmBsPPiVYJT/AA2QcwsTwV+3/p2Na495Y3Z3bN32Gd438uuSnyBldPy/MUg5AW5Fr0ZcY/72P2319aDmwSLs1Oe4Yyj0/C9BpZtDLXBv1x90RxMnG6uxZsOJnHqYgSK5r/iRwP68fbWuqumMMnn17JH+MygzEKmEHhPpMDzCbeleG44oDDjhIUk9TkM0snPwGFL2q+e1/fTH06r2YTAHP9KCntdBlXtpL3RGUWvz5qkuA8Ebt03I9S8tHIthzzxR4vg8ij+uklhpmQVbT2tm0HDVbE9ZdeK5/k/iFmZq/lnEUSE+ry1239jZNftWtqtHhuVmz02UySBfejHR/B+MdxkJVeA0litx7Dn3J0GJ9gEpu0BxJIWk/hCFJXVpiiJ/Mw3XdV2qvv30IrvNoVmBkYxksibIiyo8d/KmhEbyxKyK6OFjdlospK2Uo0Qf8tDIcJ49eaKAW+H0PRBJcdpn8/Ly7yDGHVEW1QEWqgghUoVYUUt/OvQDGgQvJG0OeZa20xM/C6AkN4kWXK7h5YtspF2yqTs4A+D8c8aDL+uv6XE4iGG638YmLH6bHLEoHmyIryEAMV9RG418iue160tkifFLpvJDgNJgZwckB/DvrdTjyklMclJMJACAWqqoURz7/caXUa1veaMs01rnullUif8AUjh11KgyfB2RBNIgAkg8xj/CAYqO6qQWG32X3+3uNPptJEKepXYDJsbZ/pMHhzwvQEsxVQjXQJpaPYWAbr2+T86x7SLHNayoJkZbzql/xA88glnimg6hBGSzxMn8SJSTR2kbgo+Qa4JrjUuADhx+16jYNuvBAeh9Tysk7MPDA9i8Skhf/ERS/udcWNae8Z4IgJE+pNuvNOPiDw5lGLy1Kt+Y8vzpAb2lIwps9q9Pfub++jpOAsevyo6wBcH5hoy3mc0NTwoYECrGZf0Swf8AEzFUX253E88A1pnaMESZ5XUQZXrmf6jeTH78Fc8MYOzLWSSaNnVjUWNukWKgQLdQV3C+16VVdUeCGtt9K2nSoUGgOPe3njuGZ8tc0r9f8IytNISyopYsSynaLJPLbbU/AkoH2JrXU3gAAphHdlt/VW8DwhjxMuzqAn5B24sbTMSDdEIp2j7kn9NPsLkqNz6z7dn6n6CvdYmjjyVdfy7o0axzY2TMFZdlqjHcTz5dccke4vnU7HQTaeuCsNIvY3EYI69/woMbpnRNwLyxqTQ2K8rgG/ZwB3HHY883p2MblO6ltOQd7fPkmfpuf0qGNsbGZpPMNkhnNEcXZPBrigOffSHNNQiLdaJje0otLqkEbrdcfZRZ2N0ZxtZf4g/mVeR25ZhYA/UaxzXN1utoOe+7R3eI+VU6b0XozkrBA2U/f0M9D9W3bVH6899cO1Nk2o8M7zyBwz9E34nRqxmQx4mOCNu1AX9I4XcSRuP62NG2g7MkKWrtzP8AQE+h9j7+QC5dmdMxA7A4krmz6mdgW+9Xxetv/wBk9tW39fn1V7xLiS9RPqURNENsUZFWKHAJPA49+5v9tpscXFxz3de6Q7aqVINYzvDU+iWukdNyYWEsKndGTfsVI7gj30t5k4XWV7H08IIIIK6Kes4nUoljzIninZCPNClkBFi2Nenn2Ojp1XXbn4KGvsTGO7Rro8Y8NxSDlfh8UNjMxWW/q81AP83v/LXCqFR3jonzMycWXBWCXOxWyUIaFxMPQ9/Iv0kWDz/nraz8TZi6k2HZqtCsf+p0nLlzUvQ18mPJKVxl7aUUFKopPahRJJH667Yx3ZOcffXgkfzLsVRsGyh6z1zKEDJCxU1SkAWL70SPuf01Y5xaLBeZs7GOqDGbD8oD4CwcuH1GyXcbbdbYjkj1A+wN/a+2kWaJdYL0doe2q8Clcjh+l74s6FjrlyVkJ5jneqRIX2/4igqu44+NQEvxYWC3Ne5s9RjaU1zB65Iv0rrPkAxZcQcubiKtaOy8Xxwee4PIPsNG0yJGiQNnbm0y0of1DJc7nlIDytYB+PsP6DQtEmysmAp/7Onyp8X8s6pkQxbyz3QBc0Twe/x7864MzG8pHbNZdxsjvVOm9MhkjWWdVaMKGjT6bA7EAMyrxe26o899VNc4i/WmagFPMtBvvPxvTPL0yLLhK7zJHId25X4r4UrVAV/105gac1JW7RkYLFDfEfW+lKh6flSqQeCihmKkGxZUHawPyb1zoeYCOgyrSbj6vwVnwp4fxMVBLBIZY2AZWsEULINgc1ZHz7ew1gbAuuqHG/EREfP6W2B4hgQlI41RN5J7Cyxsk/cnRy2ZSHNqAAG/PcpeudLEiVuPlTeZvO48O+zZXPAFEV/11gaJt1x63oqlY9mDuM2tlpkeeRyXPel9NGJnY0UTnzmkAkVTavH/ADbh3X0220g+4vi9BVAAhVbPVdWOIiB5EHr7VDxl1mNS0ELFESUqmPCCsSqGK7nrh3JBbkmuBxVnKbGtbMdbzqifVq1Ktz3RrrO4DQIn4NiUK8aTmpYZRKoattLasPgjtY7g/wBOr0wKYeDeUVCtUdXLHNtaOcwh7pi4calj50z2R5zbljuq4O4M9V3JCn+mtYwgd7y6691PV2h1RxZSFhqLT45xw1zO5XfDGFJnSHZSCMckdlvtQFd6J/bXQZskPLWtg+t00xvLhRrFBeVJz/EkbZHGLquWYntRUH1USSOBoKgDhg15T0U6jDH9q84R/wBd/G2nvySq/S5mFSZjue7rHaKbPwAFPOhFDrNPd/J/9AOvBUOu+FlGOZ4YJCEIXte6+SRQB4/StA8YTmn7LtT6ph4QfongPOnpvy7on/tKjP8A85BH6hW/fTId/qJTDtNBp7zk4N0wYvoXFDMRTeRkrIwNc2nleZ/8KnSjRr5wUP8An7LUi4niPmYU2B03CmUs8BDx1vgaZl2EX6iJQCwPp9XsTXtoaQvDvcfaPaq7sE0o5gfiB1dNOFgS7NqxiFFHsyhfc3XF/H6fvVZ7ouIHgvCAc91rn3VDK8QRodkYkyZOxJYKnex6uSTd9uD86U58iytpbAJmqY65qrHHLQvAhH2Zuf8AM6ncDOXv9q3HTbbG70/+qHfmEzCpQok5+qMrSv8AJU137ek89+R31RTOMwM9319Z815+1UTQ7xu3fuPEac8jaYRrpcVrsK/xebBFHiueeaoi/nTX4XRiULC8AlmS86NCMfKdJogFlG1HA4vk1z8/OgaMJsnOf2jYOm9V/EPRYVfd5MbX2bYtkfP0Hm/07aaAFOalRtgTHiqXT8pCPJyFTyZAVkOwUtg18nv/AKn21vdAg5LWte98sJnTr41VLysmKVpIK2OiCSGatsnlDYJVKkst7TTsoHzYHElN1SjMiY3e1/tevtJ2ba2BuKJuJ8/nJbY029lUxOvmWU3UUNd6cHa3HwdVt2im/W68mvsFaiJNwFR8byuGx+nQcSSEtKwP0q38l/ooZv2Gp3xUqToLDnv64r09iZ/j7Majszfw3JG671N4S+LDcUael6PqkI/mc+9/HaqHtqlxwHC2yHZ6TawFar3ictw5BNX4fZP5+KbHyJD50e2SBz9Xpu+as0K7+36aRVJcMWo9Qn02jZ390d0m448Od0wTYplVXkU703qyIfrK/A9i19j/ANNKp09ydUrQcMoziZUkfTnyJAmNJM4QMRt8tCwRCb/ugsRfc186MNBPWSlqnCe73oBMcdPzwXOvGWXjnIVcV1dBGLKkm23GyT2s8Ekd71XWY1pGE+oPslfxxruY41gQSTnu8bp0/CbqLCDKUXUY3gn+8wk5/wDlH7gn30g8NxVFZpkc/hc/8OMFjj85fRPI3muSC7WtIBfIAZt573Y7afTaAJ6iPz7RdS7W4vccBuBbzv8AXmui/hbjyRQZmK5J8mXbXtZHNXzzQNf6nSgDCdUqB7Q4aqSXFRAwYBiWsDb29+/7f+mhDbpbqhORhNGLnBMSV5lOxFLMpHegb4PftWnVO6JSNlBe8t0SF0TxxDFIZv7NjhiY150MfIs+52gH7gEfvpEa9fS9MtkYcXggHi/w/JBN58EbTY+Q/mrMlsCHO6moWCL9+P3sDWuslYC51zl15Iv4T6I8MOTkzo0SOggUsCCFkZQ7V3AA9zXvpb4JAOUj3T8RAOC7gCRzAtHihvXejY00qyyZJMZO1EjUsxo1QUAkfHYffVNQNHecY8OgvH2SptI/4qdPvakoz0oGJJFi348ThQztRlYDcAFANLwT7n6ue1anLnP7tPLU7+XXiFX2baAx7QQ5wuAMhzNyfbgVNl9Q2jaWCooG1GI9Ir3+TfJN6oYwMELz3vO0OxZo30Tpm/a8gLKTfYgbT7kk/wCX686x04cQsgGHtMBGvgD1nCP9U6mIdoUg3xSre2uDV8Cuf6H30pl7hVVCWDCc9yQPEaZUokUTON572RX2Ffp7aoJJyUlHs2Omo2UnY3gDOLkg0wYU9td+xvv+/Gl3mdV6v+dQw4QJG6PhdX81cbG/26TfIiDk+p77D5Nm6C+91VXpVdwcIiT1c8PdK2Oi/te0BLR8buPx5IV0/oT5CCbJUYcB/wB3jIDur5IPoS/jaSL9tdToz9n4/fIKra/5BtId3PgI8954+ZRGGIRqxxoQlit2wmQj/GTZ/QED7aqFFoF79eXovBqfyNao6JgcPvPzK9h8NZLgN6hftf8A10LngGPr6RMovc2Q2euYXP8ArEHlycHgncD7g/Y+/P8Aprz3NwusvpdmrCrTwuTl0HxCyxAzLvXhS68kf4vt/nqwEVAHarw61E0Khp6Hy8ET6nhB4g171tWU7u1c9/04rRAYgpSTTfwyXnSshciJseRjvAsMfq4Io8Gj3ANdx+h0AE28vrx909xIGKJjPXqNeEJLnhIjkVgrDaRYNgjkcG/tWskPYSNyewmlXZJi6l8XDyZ8bLUuVdVhoEj1ILH/AKfodax0GZz+Vopl9M0iLi88rFTKEkDgStjyvdkDcG4FeZHysi1dmt4+SONE+gH3CDZtsfQIB/r7fSX/ABn0yXEXFy41VWhfawUlkVvrQqfeNx9N+wruNS0wQXMPX5/a9ztW1hiF8vFLXjeRJcmSaNdiyU234BAoj5BHv8g6qccUOUeyN7NnZ6CY8yY8PpWPwykK5yMCOFc0felNAfJJ4A++hEXncUe0zgAGct9wuzZUuPiJCkoDzLGoP3IUAsf1N6Uw4Vj2GoTGS2mnh6viZGKp2sV4s/SwNqePYMBY+NMmRGqW5jqJDlxhvAXU4pggxJWa+GUWh++/6a/UitZi0VIqsImV23wb4V/J4rRygeZKP4pU2BYICg0OwJ/cnRBsi+qlfWBdbRIOR+G+dfl/wnjUnYzSen4BqrBoD2/r75LsiE6aU4sl0Lwd0SPCh/LiQNK7F5KIssQBwDzVD/mffRDckVX4rgGFL1HwuXYsrAcg/UVPBujQ7fvpwDcioC+qJLYI9lal6Zvxnx2Ip0KHk+4r+vuf11lW9mpmxucCXPzJ/C571Pw7mLMUWOc45KqIomZlKgAFbLUq/c80e2lOeJg5ciq20zgkAF972z37+s04YwbpPSSDbGIMVUm63SHYpP23LfPzrDYGN9lrSatRs7hPOLrmzfiXmwMHlaOdW7xsAAQe4BHI4/UfY6FzZEFVBrTcW8SmvAxMXJxlycCIqZGIcbiSh9xtv5AFA0dw454Qym0PAOVs0vaK1UMO++QzUkXQGZv4/ofnbGD69v8AhBpf1Nd++rHva3+tyvIZSqOu+w4i/h+fJTGCJXFJG7IABHFtdvn1MRx7ekAHn99BgxnvGeXX34Jxqik3uCJ1OfgBrzjkrWTLll90skcEXdg0vNc37dyPexz7abhIOI/QUoe1wwsmeEk/JlK0vjwLlypjATRMQGjYn1OBW6Nls+oVYo2RfvzMDgJAuNF7Q2Ttqbe17rwIJEeEjeOaYMXrM0x8uPESFwNzGaS2Qc+oqKYDvy5Qfrre1t3R15JX/j2NMvfYbhf3svY+vYSSBHzJcuY3xFLUa/YBNoofufudFTpveYJjrrclV3sotxNp2Gv2T8BHsY7wpMCwRr6gxYbQ3btVbjdg99c/Z6Yyz680mlte0VBMAN1mYjnog3UOpYuNuWRmd2siNCWY9h6EFFVvtvK188cEDUDYeY5Z/XqeIWdjRc/FSbI45D56zQTE63hZMvkrDKHH/wCo7MvcCuJCNc1mP/Y+PQTatapszMXZtLTut9yniPw1CRZVyT7iaSv2/i9tSVA4OgOVdKriYCGDyXNfEWB63HYOAyXddvb2IP202Jkdc+tFPSqlkEaeo3daoL4d8QmAurqHUnbIl0QPlfk/b76EOLDbr8jT1sr69Bm0MvY6Hd+N/wBp66d1nGixzMJSYrpUC+ux3FEi64++mCpH9Lxn19Ly3bE4nBVtNgcwfH7uheH1vCMqukzhhyBItdv0PFjiu2lCs4GSFW/+NOCAQUR8QMH2yRkMGPdPUD8njijxz7EnTqVVrnHD+lBW2apTYO0/fFVocQ5ETYbMAJ4SUNXtlhe+Pc/wyOB8ffQ5VsA1g+d/tUMd/wDjiuRJE+MT8JD8f9NkwmgUTlyU3WOGBHzR/odV1WlsdZJf8bVZtIeS35F+Y80Q8O+J2yojjZiebGV8slF/ibB6hVd2jNuvyN6/zane3Hf/AG9/0rGYdmfY9w5zpOvIm3DNUsjw1lRL5X5WXKFEQTwqzxvHJyCCoNEGmAP95gfbQU6rQSTqPXh7JtWiS4QYuP0b6ymz8MfAEuK7ZubEVMakwxcFiaNsQOAa4UX3PtQ1xJN9PdDWqj+oOZXuZmtMxcqXDE8EcqTXHzXt+2ubktNjmmPwd0gYo82QbXkqONW4NDcxJ/Wrs80ujknvcEuoRGHemTpPXRLPLAGVjGqtvjNr6iw2/qK+ff27abN4UbqZDcQK5T418XZaTTXkPCVYiGOMjijXPYEEAk2CQT2qtc4N8UdAYiIEjWejfylOXUPEM/8AYIzSu2cxoSQK+p1UuB7Wp3D2F3pYcS3x9Pyj7MdthB/a44+O2SxbGildgga1DFlI5bceTdnutX3rnTCA6QAmh5px2rtY57oXZvAnieafpkkkoueAshL2NxVQwZgOeARfuaOsBgJNWmMZ1CpdR6xLiyIfzf5k2DPG5jUFGsBowB6SCOACbBF65wIyKxjmvkObA0OeXLrxlT/ib17Lxo8cYRCtOzfxCF7IFIA3+m2BPfnjjWAkugBGAzCTUNh1oqng/r7dVxJcTKIE+ytwFbl9m29tytVgfbtoXkuTRSFEgtyXL87w5kjzHMO9YSyOA3KMvex357j5BGiawubiiy2rtVJtQUi6HGPHlonb8FIHH5xEJCmNSSRapJ6wODwSByQfgXqevYADPr8pv9oLhafMK90YTbnQ5WPlyHv+XeMFO/8A3Y2hub9j8aynWwTiaROov+Ura9l7YDszkciInym6yfqwwgolx8kzyNSL5Wzf7AA2b+9H7++nUq9M5G/l7/lS1f42u/MgN5z7fMZJP6rh5GZlbS6+Z/dQFxGPe2+B7ntpZq43S0Ty+yvVpUBstABzoHHM+A14I5JjdP6Yuw/7RkEeoLwbP99+6j/gSj8k99EB/wB/no+SiNWrVE0gQN9uvLzS5+eyM+QQKoixt3+4hXYn7gfUfu1nRgDRdVeKLcTzJXUum9LxMKG4oo9yi97AVdkd+7Hg/b9a0T3AHDTF9685rHPirtTjfJv0N6Cz+MovNvMn8yMDiPHFU3HAIqwBdtYu6quNYzuDjv8AjkqH0zXPdBDdBbzPHwsNxQPrrT9RcJi4n5eADgRKu6T4LkD+i+3Pf2AYZVVqX9iD5nrrmmvwr4SGBGHmBMhHEMalnc/8Tew7fAHzou0MYW9cykvaHux1Dll+APmTyRqfKldi35lEs/TS8fbkX/XS8QFolL7zr5eaR08M5ccCB8gnkbAY7HY8LvdW/faOL0gVKhvht1w+V6L27JJDj3uFvlKXWulOJto3edXqjdDGx/wgmmB+x1ofE4lSxrS0YDZaecGxF3GmWZhRB7FRdcc8jt7aAjv23Jv+gB3n4SxnOd1ixXb51S0JDkxeGPEDANHvZd4ohTQPb1f4h/mCe+lvDmHEwx1keC3DTqjDUaCOPuNxG9MfhbNmRo5CTJtz4RZNkrKrowr2ul/etCamKoHHOED6DKdFzRAb19pZ/ErpzQ58qs7uCTtLkkgAkVZ9h7D4rV1WZkmV5/8AHOaaRaAAWkgwImNfFQ+BC4yYgjUzSKq8XzuFcX//AJ88aWHYb7k3aqRqjABddU/Ebxq3T1/LYg8tq9DbRQG47qB7AdgNvN2DS8i2mWi4zSqUVXG9hby/G5XPwq8RZE2FkZGfJcUbWsrCiVVSX4AFgcVXckj20bTchZtFFkjDmhkf4srLkrDh9PMm9qB3BXb5IUIa4s8n9a1hwi8JraJAklPXiXoUWUgim3Da29SpogixYu74JH76O/JID4uFSi/K4C7EBBbkk2zt92Y/vQJ4+NaG34oS4uFslnUxgyRHKyYonWLndJGGI7cDi2s0K1jgNVtPFk2yrdO8aYmWfyzoyiVdqrLHSyCuw7jke3H21mMZQt/x3NOKZ8VXwPDWBgSPslEXmgbopZAVYC64b1fI7/Oia/AZS6tI1wC6+EpjwcNYlKr6txLMx5LE92J+/wDy1tiEFxZLmf8AhliTNuBkiUmykZAU33r08D9O18aAsdFj1+FSNrLMxJRzxT4f/NQIiMIpIXWSFytqrLxRHuCOP8/tow0tgs0UzKrXBzamR8Eu9I8Oti5Jz818fHVEKtsY7XdiRvNgbbv6RfNfurvEycv2q5a2n2bCTz0CvJh9N6szzQTvury5mhZozIvw4ZQSK4DV24vRTExqlPB7vaDK4keyQPxU6+uP/wDhOEoihQAzkE25YBqLHk8G2Jsk8e3KQ2XSVfT/AK4j+lywxFfn7e37jRpgIK6z+FviOeZ2wMh94MbGF3O5o2qhtb9z+nOo9qZ3cXP2TabgO8NCPETqFJhRNj4qmJP4zqPMUcWQdp3EkWAfYHuTfudPpk4e7koNrwv2gtqmwJv7wocTojSkMQHdj6tvYd+5+eNaaZcZKE7ayk3BTTT0noMcKPyvnEERqDxGSPqY/I77e5ri9a6WCG5pLI2g4qn9d+/7VbxVgiVUx3njx0jYmKvUjRn0puAHDKoC0Ce39MY7DnbPrf6QqHgVKnaN73jBB1zEXneCg2N4GxoU3ZGSkgvgRKdx7GgD3Nf+h0YcD1+Eup2hPdOEcY+0Yw8ny4tmPuxY/wC87ku9C7J/kFc0AtfoNLLi6xt1vRYWU+8LmM848PpEsHHLAtuAiIszNKSH9rY36uD3uuwNVo7C+XXXEqUlz3YRd3XlHGwUMnirFjZlW3AJO7azXZvggVQuuO1VpJcN0+P4KuGxmO8/Cd0T6yPZLP4h9ZkiywySbfSGjdfaweTY5v76cyqcUgqVuyNdTlwm5BHIqg3jR8oxY+dArpYBlj/3i+wdPgj6vjjt7abULakSPHroraFM7NL6byR/1OXLf46KTrvTS7CJiA9ExT8bMiuGLewf+98Hv8nz3UzRPeXr0NoZtFOWaZjUH5G74Nki5iEMysoBU0RxwRwe2nN3haVRbFIIYEVpgdNksti6P9C655LESKXikG2VRwxXuCp9nQ+pT88e+lOZOWaMukQU79d8PTdRjRgnnsQDHlqVUOnFeYpIKv7NxV127aa3aWFsOBkbvleX/iu2esXseMJzBz8LdDij/gzwJF091yMqVPMUHYCQqJYAJ9VFn789hf76wAvN8us0b60NIbrmfoKxnfhbgSTyZMskpVi0rDeAhB5NsBe0fYjj30zAQM+uuCD/ACzOEN+uvFU+tfiPhwp+Whw2yIa8sKAqxMtA0o5LcH4GjwwLBAwYjicborFGsfTvzPSsJYZp1WqjBdVY0Sfc1yR7cg17aENGet0VR7pg3HBJfh7wtmpmJn9UnECRNfmTSjdJX8qi+FN9uOOK0BuY9VRiaG90eCcUTC6lM0mPmB2RNrIoIIWxztaj3/mrjjT8yozNNve9ltm5WBPjtiea3lsD/EAJUFSDZcrtsEe/fWlhIQsqhpn934KXq0kMYgOVMrBGDxrHFRYqOCSSaHuarWOvYhZSDR3mnyQzrnS4uoOXx5V81o9pjegWADEFD7kbhYBIr/PrtlG2pIEaLY+G8k9HSKdZBJESxiiIZigLUtBgrHabC7vYfGspvAkuCKviL/8Ajz64IP8AhT1B4818SMz/AJbymcJkEF0ZGAugBsDX9Ne4760W1kLqglhcQAeHKfNKnX/EOdL1KebGmmSOOVlVgx8sKnHI+miKJB73oGNL9fWIlPcaVNgDs92pXQOsRnrnRx5RH5iNgxVfSpkQEFefYhiVv3rng65+/OEqlFJ8ERPULlX4Z50mN1XHFMpaTyXU8H1+mjY9jRr7aEcFXVbiYVN+J8RHWcpRyWZa/wDFGh/yvQssPP3WgjADwCBdSSRpFSgXHA2j9K/68njRnigp4Q2RkuidF8OvidR6SQ6tJMGd1UfSptzZvkAEi6H06VVgtHWpXUHlwfGX4HyrWH4iWWWSOOISwq7lH2sxPrv0xqpd+47ChxZHvmzvwUmteL8487dblm27D2lYva+JztN8rXHWqMx9cMW5XheMgX5b+WjHmgRGrM4HNbWF8ggte3TQXZus3hb3ufDyUfYUxLaXeeN9/bug+vFK2R41llOwMmwEhUUEbQf0IvtVn/XT2saP6pT21HAGp15oh0TqzecAke9+4Qccj4+/J7/OlvcC6Ilc3ZYp4yYHn1knDrAkKrAg9Y5kpRQP/n7d9CXTcJTWBhDXHieve6E9Tmx4/XNIr1/IUDVYHpA9z/wgfuBpJIHE9Zn9+BXo0aNZ/wDWWjfv5DoapP6n11sh1WYhMdT6IEAUAD6SwBILD9aB+kD3ADEYyHWS9Hs20mktu7jcnmU1dLwzLEskMDvG30ttHIBI0/tabO7I9V4r9n2io4vOvEIT+InTWycZJcdTIYZWSRR9QDkuprvt5FD23VpFEZdaq97xTe7GYDoI8BC5hK0oYAAh1/lH1f076okDNG1gItddD8HHIyE/LypIFb1B3RvQ6j0kGqo/Sw9xoXlj2kE+qiwu2asKlMfneD1YwgHjjDZJkkYFTPGGIII2uvocc/dQb971NRMgjcvYfEyMj+/YpVypKWh3+a09ouluNlP0eLznjiBO53VB8+ogf66yocILlzLkBdT8b+LThben4FK8SgSSgX5Y44Xj6j7sRxYrnkK2elbE7MpFQ4zid4Lm0XUsiWVFW3mLkiQjdKxbiieSQB7cgWdVkgNulmk10k5btF3Lwv4Qlj6O2FM215dx4sqm4ggUasfI+51zQSCpqlUYwYPoh/S/DON09aynXIkdvTHHCLc1wvu1AG6tVokmxogDF7ddaJLnte60mN/ujON1p3ZmknSGNO0UZWh8BpCDuND6UAUdudNYwWmwU1WuTIYJPDP2O7dCUfHD4cz5GXMkuUybY4YV3hUHF7q5Ulix57jaQDuGlObqSq6dVxcGNtImT8dZZcB3hGKPCkGUsMkTSIAyO1mGNiAX7D62A2ggUu89gt7TaHd5BtVdzR2TnXMxbOL9eGqunqhZvLWBtwbhihogn1EmqAqxfuD971WX6uUI2c5yqnibJeVI5Y1WQxgtArjfviG3fQ+QalX32Fu23SHkgh8C/BU7I5jy6gSRFjBi99fQoP0LqDTZTS0I4Y3WaV0YlUK3ZUXRkkoChZ499LcXPk/CrFNtFrQTOYE5xx4BPZ8QI+Q/lZUsGRuZQsguFj3Ar2+57apFTF3YBEKAUcDS/IzMjcd/RTB4W8StkeYs6Ijxj1uh9LADlifYXdckVzfwD6Qa2Qc/lGahc4N5nyPj8JLzPCMiqxwcndiyMWbyZPqF3Vjufa7PF9tL7zRDgqS+m90u/sN/1+ka8A4748gjUNtZWL2KAPce/Nc+w7++uYJS678jqmbK/Jfmlkkjj/MqdolZaN1VBvc0a50PZNnF15Lu2fhwrnH4v+BppMk52OrSCQKJEVdzKygKCAP5SAP0P2PAEQVfRrBzYSD0fpEoyUUYs07hxuQqwB57E12+SaH7azE3IlMdiLO6YXWIuopBJPk5TpJlEeVJsb0Y0Y58lWr1PfLkVRP9RFPtDezev0pqtU0Gtpsu/wBzv4dFc28S/iFNKBDigYuOhtVitSav6iDz37aaCGf0Ee6NmzOdeucROmg8NeZS5hSyvJuALvdsxs/ux/10MTZU92k2BYDIZeS6FF4PaeZJogS7VvUDgOd1m67GrJ+Q2tpMDCQ45dc7XUG0bWajAWNnFPmPS4ITjKkOBFsVkWdrqQhiq/JsDv8Af7an2irNqaP+P2UlwdtB8Afj9JJ6xNOiAyzmSNvpKve/9SK0ptdz+6T18r2BsdGn32tH58cvBLeQGldURSzKPpUfSD3+yj5YkD76YIaJKx8lOvSPBuPiBZuqSKSRujxVNlv/AHh+Pt2+Se2ja1z8suvJQ1dqaywueuvhX5vxBlJJSZYl7LGtUoHAA/bTmsaBE+qieaxM3Qbwv+fkw4lxCgJuNpnALfWxC2QTQHI441KGTUKurV6dNsPvu+1H41XMwBGj58jtKGIENQ7a9yFFkE8Xx76e6i1pU+z7W6tOEQBv15Jb6f4jyo7lbIlcj6UklkZTwQb9Y7Xf2Na0NA0COrL+4CROoMI71jJGZ0xJNzNLj+twzMzKpJRuWJYrdHk+2pS3BV4O91XSfiaQdPW2vHMeC5xJIT37aqDYWEyuhfh14UaOWLPzGXGx4zvQykKZGH00D7Xzfv7A6nquxDALosWAHfGX2miXwJjZ2TJmQdQUxyNukVAG2nuRu3ih78jjXNc5gghTPf3QHNuhUvjzA6bui6XjrK/Y5EnYn9fqYfAtR+umtaZxHNZ2TnDvFVvDOfk5WbDk5OXJ5iSKQir6At/SQCFG4A8AE0CT204YokGymqvYHBobbefhEepZWXJkTSqSkUjWhrhxVDaTze0AEg8aY3FaFK7sQJdp16KDD6JICrl2citiNyo+bs0R7UB++qAzK8wvPq/yNNpIAjeV51jrMGKyJO0nnEFzJCSrLZ4HBHB54JIHHGgc5jLHNL2WltW04q1EgCYg5c/Dh5oT/wDbTFB27ZpFlvz2los1iuSSd1Dt7cV+gCqwWAsrD/F7TVxVKjgHiMMEwIvu197qCfxJ08ekDKkT+4W9H6bS9V+2s7SlMwibsf8AIkQXNHv6Bbp45gkJWaKREBBiaMjdHQA7jaQeLsH3I1vbNNnC3sh/8RXokPovBd/tM3vPHlfmjmD1fGkkiU5JnMhbahRVANGy+1V9RA22bbn76Om6mCADKj2tu2upuLmYQ2JO/lnv0sFR6t0g7o2nEislKJ1Xcjj/ANoo9SH23Dd88cDS3U3MMr0Nm2+lWaQDnpx4HI9c0V8PygPIjSBhko0RETghA4Krz2BLbVF82x4GtcZZwnr3Rg4TaJgxOuqUcTqM3TZd2OXjA27g54Y7QxVkPt3G6r/TtpbHFpg5eitgbQ3vZ+14z+F2PxL4y/K+WdiFGjDkkkWSDQv+UEj6iD7/ABWjDRcyobmGhs/u8b151nFjzoWnx9rMV2spJO08EEbb9VdjRsEEayCLImP/ANjbf11ZGunStFjLuslaW/cgcXzz/XR02yYKl2irhbjbqVZxuqhqPNd7rj9z7fvoalMZIqO0PiXHJcY/EXBGODjMCF3NJEwNBldi3PywJo/pqdn9cOoXpNYe27ZtwR5JF6X4flyJCqLwPqY3QHz+miaydYVNXaW02ybncF17w9NBjQflsPGfJev4kleXFzxukmYba78C/wCvZjqzWDCy680fx9XaX9rtVhoMo3cvzJ0jfrXX0jRtuRbyoElaAFFVVvaiVzVs3qvcf0FanLS443qpjsI7KgMuvhCOnWsazTljEG22zFm2H+VQeL+3x/XXOda6wNxVMLPTek+XIeZjDAv+8e1Uc7B8/oByT8C9Iwgd52i9oPcG4Br6LpPQOhfk9jzyugZw0cKILbbe0yGuSfqo1z+mjDNXW4Lz62045bTEjefgbuJz0CVs+R5clmctISxX1D1VZof51/pop8lwa3s9x+VfX8Py/qqr9tG5pJUjduAAC3/DaPibFEh+jzYSBRLBhYPPcekV9yefZIqQba/H3fxVe17M17ZPQdr4ED1SR4nabIuSUSNIrFfX3VQTS17V21QX4+8k0GCgezQLp8zofQNxP8tX/wCa1ifUY1wuur+DekrDBNlZwASeLyxGT3Q0SbHYccV99SVX9o4Aae6NjTRbDbmZ8Psr3H6X02HGnzcfH8x4U3xiVi62eFOw9xfPPxoe+SAT7JoqHFEDw+N3hCUen5cGUss/U5ppZdwVFFnbd2VFhQBXY8duDr0KbKbWmc9PyvO2l+0do1tKA3X6H2rHhDNhhyZxEkqwywSKVLBiP7vqoc1fFf10mo3FZNxOa2XRIUnh3wRCJUlyJQ+NZ3UQlADglmIFe5Cm/wCunNH/AGU9Ta3OGFguij4ERyHbDNxAnyti7YYhVbrYAyv3INEfJIGjwOqclFW21mzs739tbyc8uAyzjkqeX4mwIGYJ5khTgAXs49gSf86/rppqU25KJn8ft9dgxkAHz66KSet+JZ8hrLFFH0ohIAH7dz9zqd1Rzivd2X+OobO2AJO85/hCJJmY2xJJ9ybOgVrWhogCFHrlqzXLlmuXLbdrl0o30DxNNjve4vGeGjYkqRxdA8A12OjZULTZQ7V/HUdoFxB0IsU+dJ8S4mR/AVDG0tqRQHG0ncHBqwRQFXyCDxWqhVa44YzXg7R/GV9np9uXyWEEbs/P4W3WOmhplkmx3klB+qMKI5j2Bk9QKk9zw1ntwa0s0yHZddX+VXs38jTfTPfjhr4W63TdVPE3i1/IMcyI7ZMCMH9lId1IodiNpAoitLbUAa5h3z5gdearbsZfUp1gbNkRvv1PBGPwn6ykGLnZDCkiVCUF+o0QCT25NCvatC54GSdUovL7/Xh1mj3hv8R48mc4uXEMeRzUZEm+OQ2RW6qBJ4BuieODxo21IKnq7E17MTb+fsVv1yGXCoQ0I95ZhVlgSSVBPAJY8n2GjflLVPQIe8tq55eSIYEkOdCoyo0DxqXP84Tv8ij6asfOpqjTHaGxVlMgP7FtwVzrJ8WM5RYccRxM9KxjWSVuQAQh2xL9iwNX3+cwudnfh+E9raNEnBFtZ+fqFQ8Tdb5ZJJWlCk0vmO5c/LMTVDtsVVXvxpnZin/a53IKbqlYDDYb+vde+BumTTN5pUuoB2Bj6V9gxBIGxbJ471WsJMYjkjrOY3/jbmc7fPFS9fzpcp1xoNoijIUFLp2qywv573qeZufJW0aYpNn14Ju6F0qHpql32NMbAF8k96JPtYvaO/ufbRBpzdnu3deXNRVto7Y4GCG6nh8D34IYmbLO7SSuFZiCoBNJR4rnmj/X99abi6wAU3Dsxz4p4GLEgjaeISTP/NFYJquWB47n27+16xog5ShcW1GmThbz39blayM2GNihUcV8n2vvt0TsU5KVlOgROIeiROmdPM+TGcYbfJ5eX2JAor979zqWu9o7ouV7GyMeGF9QwDl+FZ8Q4eDNMf8Aa0Wcrsfa4Yn2G5R3I7WCPa+2ubUrNFwuNKm7TllblOnDTSyqYvR8DBjaZd2Uy8bTtVL5q6stz7MSPtrjUc/ula1sHujxMHyiyXut+IZcpxuPtQUHgH4uuw7fpomshFYK/wBGl/LSCCZh5cyMJB/dBHBrmxYB/S/sdGaYN1Ma095unXolyXw7LQBljjQtds1hvjaq2XPcAKDenydyAVaYknTrqUfHToMeIby0MJrc0lCSZhXCIL8tLG6iS3PNAVpraUd568qvt7qzuz2UYnegHPoIZneLsRTccJlYfSXUUP68/wBBphqMGQlLpfxe2OtUfhGsG/0gPU/GuTMrIWCIwohR3HxZs1+mlurOcIXp0f4nZaTg9rZI3lLjHSl6K81y5ZrlyzXLl7rly81y5ZrlyzXLl6DrlyYPD3iubGZRuZ4r9UbGxX/Df0n9NMp1XMyXnbb/ABlHaRMQ7Qj53p2y8KLIxwVR5cZmMi+XtE0Dn69u47SrcboyRzyDo3UsffZ1w6+V5uy7e/ZnGhtFiPI7j+dRaBCxMXycHLx1V40WFZislF5CZUDM6qSAFUBQoJqySeeE1GFsT1dejQ2hu0vLmGQJFsskC8R9HkgwsUZBUSFTJjmPvtZgWV/g+oOrDsSwPJGithTaTprOLRY5zysR8jkd665D1iEdNxX6g+1pIVLEqSx4HqIANWKsmhZ1rakcVLW2YvfLDEdfhVuuvCnS8rIwWEweLYGRgQNxVT+hAPIOhrEOaBxTNkpOp1pecguQdT67cYGwM1VuPdaPHbj5N/p8aPGBdHS2XvZwN29LKqSexJOlL0V2LFyzF0rF2RlGn/3rqluYlILV/wC8bbGB2rnWVHSA0GeuiotnpYq73nIHw608OKseHsbZIZGio2ZI8dKtAeBuJ7EKaAPxz30ttPBBJuOj4o9o2oVRgaO6bTyjTdv3yVTz8SQuC0m9dxYUfoHam+D83rWmRJS3Q3utH5RDExII0E+XaBDviQEbpa7MVq6J7fPzXfsxJ6/HQWtDw7BT1zMZT7nh5o0+bKIzK3onlA22B6Vs0P8AhoFiB8mydHl458fwNPPVSlrXEgZCQOt51Nt2iVmikBrbI1e5Pf79tEanFA2lbRE+uYU5H5LFRY4F9LuXClyK+xNc/btqGlTi5uV69Su2ZJXMczwjlQNvaMhFN70YNx/4dVB4yKwVGnIpl8NT74plBHqKoVNfzWBx9yP89Jcy4PVkNWoW5L3p3S/J2vMQps+itzN+g/1OnNbJgKWvXABxGArh6abLELjq3BdzchU9wCeBx76obs+rivIqfyoIw0myUA6l43SJymJDFtXjzCOW+/FcaM1gD3QmUP4Z1VgdtDzJ03JR6x1iXJffK24gUABQA+ANJc4uMle1s2y0tnZgpiB780PJ0KoXmuXLNcuWa5cs1y5ZrlyzXLlmuXLNcuWa5cvdcuWa5cifSuvZGOCIZSgJsjgi+10QRomvc3IqbaNjobReq2euC6n4ZzGzETK2hZUV4pEIGydNpLLzztaqsdiDpzoqtvmvDZRf/H7RgF6bjIO49eYQifoMJVT+YP5Zq24jx/7VYJ/hRnb9O4kGQMBVXekHELFexTLSO0aLnXQprSdpusxLIfKhhsRx87W2RsOea+uyO/Cc9tcy3r7JT2DsxIuY9TP7XPfA2dPh54iWNmjm9MsLAHfEff8AukgWbHHce+lunD3ty9JzA4wPAph8Tfhe0ckjRvcQNqD7A3QLfbtz9ta141zUjqj2iQ2R7KHw/wCFD+YQUVgAPmOa54+lL53E8A18/GtJFwh79RgJ1NuOvkjrZG7IA8klIwBDGu1htQUDya2rzV8ncxoXQEE4pd+utU5zQylgB5nedfwteqYE8n0+h2O93UD0/YGxY9rI7/1JQpwRMgSMlnQHl8tTGirtG2ZZL2sF+mwT9RPuKNH3HBWe8baJxpYbOvNwNR9Kn0eU5OTJkSru8ohlR+N78hQeOAp7CvvROtEkyb/O4cs/BFWIo0xTYYm07hqeZ9yjXVhJXlMVV3G9twuiaPHJG32FWABoxJ5qGWtdwCnw+n7kUljyB/KdYQlOqEEpZ8WyM0iSXZlRW9J/mPDDg9+B/XSGNtdenjAdhCjjx2VRHkSuoo7Y4x5knIr3rbf3I01kus0Sp6tSmw4nmFLJjY+PEDKoggDBisjB5p2AO2woAUKSTtW+aJPFaoZQDTiqFeZX/kH7T/w7KCTv3eP36oBleM4I1b8pFJ5h4EszXX3ANk/10fataO4ETf4naKzgdqeI3DX2SXnZ0krF5XZ2Pcsb0gkkyV7lKlTpNDabQBwVUjWJi81q5ea5cs1y5ZrlyzXLlmuXL3XLlmuXLNcuWa5cs1y5ZrlyzXLlmuXJk6d4gWJUdRIs8cZjQqwCEG+SO/F9ux41oMIX02vGFwkJ66L1/wDMqn5iF4i6CNMkrtR35BUNVA32o8m+2nh2MQ7XVfPbTsrtke2tROJrc2zcDf67lt1PGZp5ZIVkMzxsksBZVcAimfGHZgeSR3Wz/eOkOBZMr1Nn2qlXa1zTbrPiFR6BjrjhpJlZRjxPHT0GO57F/FA9vY6U84rBUmuAcIMlVH/EiRZpGAJVljBQ8rakbq/8PAOtwAi6YG2Tp0HxbhdQfyraCUUIldgA1X25onk8fvpRY5sYTbchJLDJE8dUv9UwpOmuQoKkxsitYJYnsze1DgAd6vXMq96yaWMqsvfr0Wo69JIhaRDtKonpoGRl2lh/h4781emurE2GaQ3Y6bL3VTP8SeZLIHMgDSb1K7SVNEVR49747HWKgNAyXvhvqPkbm5PZ2FXYW+LJ4JNHdocUZLH0m1P7BMfTvGTzypGsBllJAWq+Y9x/4R9Z712/ZxqgC4UX/jwJh1tU1pAyALPkyebQL7CFUE80AB2F1+2kl1Y5QPBAf8Rndwzzc6fSySui9of/AD86zr1TP9nc/gKLw/8A72T9/wDnr0qH9Svmv5LMJM/Ef/tY/wAA/wBdJr/3PIL2f4T/AOL4lKZ0pewvDrli1GsXLw61cs1y5ea5cs1y5Zrly91y5ZrlyzXLlmuXLNcuWa5cs1y5Zrlyw65cthrly7P4v/8AyLF//Y/5Nqmt/wCodaLwdj/+XW5H3KreOfpxf8Y/005/9mLyP4z+1TkUv9c/7PJ/jj//AJ6jf/bwX0Gw5jkkqT6f66XqvVGS8g+tP8Q/560ZrDkV3H8Sf+zxf4V/5am//Yl7NqlHqv8Ausb/AA//AN9dT/u7rcqXf1CTn/3n76ehCYof9xkfon/1HStRzTOvUJj/AAu+vJ/92v8A9Wud/Zvip6//AKj4Ir1n/fyfrqsLx6f9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TEhUUExQWFhUXGSEbGRgXGSEeHhsgICAdISIiICAjHigiIiImIiIhIjEhJSkrLi4uIiQzODMsNygwLisBCgoKDg0OGxAQGzIkICYvLDQyLS4sLDA0LC8sLCwsNDQsLCwsLCwwLyw0LCwsNDQsLCw0LCwsLCwsLCwsLCwsLP/AABEIAMkA+wMBEQACEQEDEQH/xAAbAAACAgMBAAAAAAAAAAAAAAAFBgMEAAIHAf/EAEgQAAICAQMCBQIEAwUFBQUJAAECAxEEABIhBTEGEyJBUTJhBxRxgSNCkRVScqHBJDNisdE0Q4Lw8WNzkqKyFhclNVODwtLh/8QAGgEAAwEBAQEAAAAAAAAAAAAAAgMEAQAFBv/EADgRAAEDAgMFCAICAgICAgMAAAEAAhEDIRIxQQRRYXHwEyKBkaGxwdHh8QUyFEIjUhUzNNIkQ5L/2gAMAwEAAhEDEQA/AJcfpcinIzfy/l5QSSgjWsvAIIHazxYIvi640mnY35gFePXe17W0mOBZYHeL9ZJF8KePMqLJUTzM0ch2vaglL43AV/KedvbTKgxNur/8WmwTTGHw996dc14BmrDG0kmd5TsuQ0arusE1fG5lUNTVzXudLwHLkpnvml2jCMImdevdJ3UvEH9nM2NjgSsCDNJNbeYxA4q+1UP/ADy7CBIN+tOpXUaX+SG13EttYNMQOO8nyFkUw4OnPiCSQSRRZcg/hBhsjkSxuQ7bBrcKNCiPsNT4SHZ5A89E+ptFUTTa2XCL6R98lrA+VFlx4+Pit+SRxahCQ68EuZD/ADDuCCKIGseGObY39UWz1GgdrVdfXh4Kj478HySZU0+GpmR5TvRfricm6YA9mvcG9wdbQf3YPX6T6lVjAHOOfl5ox4XwcnAwZgVRp2kR0hJUlaIBLA9jXPxQGmlwDSZzsvJrOZtG0tGTWgkn8bue9UvHfjCXFyDi4m2JUALnarF2YbuSwPHI+/30xowtDfW11mx7IzaGmvU1mACYAFtOSs4PU3zMXLy4aSdcVkyVUnkgqUkUf8SBlJ7gqP11O9xY4Rl7Tn5r0Bs7IFN94gibkxod8SkjwLmSR52P5ZI3yKjAdmVjRse4A5/bTX5JldoNMza2e7j4J1zJMfOTJXKJiXEyHWNowiAI5NKRVd1PIFk1oKYDRAsevbTxUtepVpvDmS4OEeIuPPVF8DCSRIsTH9WC8EgeXcLUkj1d6J3DkDkE+1AaCo0Y/ZJp1qmFz3mHbsrab/fetOlpidIC47TjzcobmlK0FAJCfO0Ak3d2b7Aae0CS45+yTXfX2tvcaMPPz57rKLwpkSky/n1Lz4jMYnb3bYzUDXPA3A+4I+BoHQ8y45dR18rarmUYGz2xjygi/hJ8kJ6J4h/tODKxcvZHUZnEsaVt8vk7gO/BOuqtbAc0AEbvKFcyjUovaGvJBsQ4zfPNGcHBgJw4YkeXzcRovzNlSiyBqKp89xZPY/bSaVEvlx3+vXmi2ra3UxhkYhcC+WcHnCpeFfD2NhZm388jz0UWMUvJrg897qhwb9tU4XXym68+vtFSuxpwENkEmPb9ZIN4ajCQdR/tBpPIVkV0U+ppg7NS3xfBJ+xs8aWA0lvLx3L09qNSB2OZNjpGd/OyaPw/8Q4UgfHxsd4jGrTDdTbio7k2Tfb9h7a2tTYWGJneoW0dpp1mvquDmkgG0RyQHBkx5umQR9QeRGknklidas7ioYnd7Ftx+PvoGYQXAaR7fgK3azWxNfT3GRGd/fcjUnRWxIHXBjlYxKHG8DzHnl4UlRYqGO2A59TD4vSx/wAr7Cwz8Fpr06VMGu8Au8IHvzVbM65J+aj6YymTcEjkZCVcSGjuXt27n576filmJ1jvXn0thEF9I2mw0tv6sr4lWfHdMYuHhkMOPPI+4uxAWSRUAPIAVRJZPrJ4rSAJMndcK9zv8drbXcd3XQzVDG8P5XTsUpEiZDySfxgCNoFFdo3DkV3b7/bmiqSz+9geo5qBj6W3ViQYwZXvzt6IxH0dkZIBCYcRP40/l2DPL/JGOLpaUmuBz9hqZpxgkC5tOcBehUq06DAarxyMSUmyoOo5xlhyXhkvc4ksbNtlihHZQB2I1RJAjRJE06feZM7r5nVMfWesTtgSy4cTr5ko8spGN/lAEGY8Eh3a1G2tq/rehLcZBdH56+UNA0tmf2IfprlwHDf7of4Zw86LDnMis0jEfl45SGZWPBejZAF3R917aJ4DhYJVapQFZhDoiSSMjuG7ehvjnr2Z+aGJFJKu0IgVPSzuQCTY5NsaHNa5hOGXW+FRs+z0MJe28k3O6SmyaaseJZpZWkRkik8ggyTTCj5SH3o1uPtR76W9zXAOETr1wS6FKoKzm4e4ctwGfqbwiuV1HDVtuU8STgAOiZCUpoccspsCrNCzZ0P+O51wfNH/AJnZ9xrCYtIBv6LmGd4lyIsmeOVmMbOSNtKVF2rxkV7Vx2I/rqiXObErKeyUnBr2gAj616lOOT0rGjRMgxRy5fl71AJUOQLV9nIBPHtwdY4NYwBR061atVLZwtm4tpY3hVfCHVMucTGdVjPlskEzIFMTEGgt+11yPn+gOvAFz1qq3tpUTiabH+wF5GluGkeyF/2MnVGZ5G/K5kVLkoV9LAChKBYq+AQOLr50dMEnOy3aK/8AiUwWtxNOgtH7U+/p2RHH02ORwFb+HLt+p+b5vndZobQPYe2jLW6G+/Ty0ClnbKZdtDgIP+o0H2rH4hZ0gx4xhzOEgOyYI3qBA9DEg2AR7fPfQYoIadyLY6LC91R4u7KfWB4rTw1LkZEeNloHeTzhj5ICk+ZESvqNd9t9/Y8/OpqvdJnw5r1mimR2UaZcOvlade8Ux9PzZseLAhWONirbrLyAjuWa+4J7g9/vqns2EQRPMn7t4Lz6VGq9uPGWm4EAWGWoO4TvVjxn4Wbqb/nMNDvdUZ0I2rIpHpkRjx7bGS+CPvyDagFpTmvNFvfBidBMH6Oim8O9FyekYWZkMsbzFUHlKwfagam3+1U3IHYe/wAbVYTEgxl5oae1U69QMbpJzE5RYTNs/tVuq+J8DBljbDwYmLxrIZCxFBxe1RRo9x7fprqYyJ90FTZqlXE0usDabzzFh7qx1XoGNJJNjY7MsmaI57b6EsPIBwTS8Hk1Vgc+yJIIIuBlv/KqY92AGoYjPdu9Fv0jw+cfp88UeVFJNkbhEYmsFgOVVr7sFN18aOoXyHERHXmkdtTqVMtNRca34e6UvE3Ssh8XEnkSQyqGhkBU7htY+WSO/K2L96v304E4iCuo1qLXuDSAJ9YEp06K7/lcXGMqxZ/okRZOzIpICNwSCU+3YfbQl5dnkLKTsqbaj3syJz0EjTx/KvZXh/p+PJkx48sa5eREUWOR6FNRYd+CwBo/5VojTc5sAbrTfw48+S6htZY8VKjjgEwcNhaJcZyGUxxXvQGmGbjqYo0aKFRKiNZhpCFR15Avhgb9zpdBzi0027zc8/ebeKo/kGU2O/yHycrDUwfT64rkK9GyXyfKWKTzTJXCtYO7vddh3vTQYbGqpFekGYpEJ7/EHJGXFlRQoLw8kF9g5l3L5bO3uSroRfwRpdMHFO+evnxQiKQZiOnvB64hDvA5PT8PJ6jInL1jwK3G8sbc8jkUO/2I0TsLiAbj36+UNYvqdym6Dvzj8/hGepdE/tb8jlR0iFdki80oQ8haFcci+PY8aW6KUxYG/Xuho16jHYKkuIOYHul3rXjuUZrS45UxoGjjD8gj3buOWPIPcCho9naaYG9N2jZadZuF3ombwhlP1GLIm8qIZ0SCNMk+kHzQUs+29Vv78ivv20EYZP7U9Gj/AI9ZrWk4DMiZjjv+9VX8Xn+zolbGssB5COR6YVCgttr0lpGti5vuR2Gup04aCczfrrJC3aP8qu6mcm6b9PTXibob+HDZbJkOjyN5pEK36grty0rE2B5aWb9yy/bXVal8ETPXXBVu2eiC2q6G4dcrREcvlQfiN1rMiz2USSxRx7VhpiAVVVF3/Pfc3fcjR0wWiNUumKG0NL4BnPXwTr4YwVaPHnaCNcjKTbISrVspi7sFI27kHftZ/op8VJOUA+en2k0gaNTAJIxd0TkNdDkbAc9yWuneLMV+oBgswBYRxuGpQAQEHlg8D6fe/tprWNw3QV6G0hhcHAxeI+ZRAQxx5c+KJp/PyEY7+T5QILAVx/p7e+ld5kgRay1pFelTqvbDReN+7r3RXpWPsIRovzMsERJnVLcsw9CJ3tjzySAO50DqsS2BJ13JlPZxViriLW2JbeD1ru8FrkdQbHWFMkxxTTF/LMUY/wBmMn8okHd2PLMbv245OhsEyNNev0mVnio0dgbCJvnGi59k+As4O1Rhxf171G778m+fvqgOWt22iRn6H6Tr1jGw5M3yHWR5JFDhSm9BuWyY2ChgpI72RyT3J0LMInFYddfhRvG0dmHUnedvMEfmFB1zpsaTr1CZmiigVQqId3mUfSFIoUbFr2/bRNBPeIgW9Os0plUtb/is7zzOInITnP1+kFn6nD1SRUEs2PKCzLZ3K1kk9iDYA4/prn5zNuKdSov2Nn9ccwDFrZZapg6b1PDHny+XLNNjxGOVlbaXiFBiVIq1I3cH2I44GprWm0ql1Ks5pZvm504JQxPDUKkZa5QbDRgwYD+KCDexk/lYV37HuNOJdhg8kT9oOLs8N48PPrwTLAYVZupkywwSELLEYiQ9kgMOw9uxv3++kgjFhEZ2HwlupVTRFF4l0Z5dFEMzxl+XzIMdEUYUgVUlQkWGoblIIWlJogi+Pbtp78Ja5oGm72Uuz7G4xUc44gcp3b9TI1J5ZID4o6TLmYhlMJ/OYshSYAlmkj5UPXet6tQN0LritJouk2NiPL9L0qjm0T3sjrx/ITP4Vhnj6MfTKsywZCopX2sup55B71x76Y6GEHUqJxbtD3DNggHcZXMvBnU5BlxxlmdMhvJlTcTvWT0m79xdg/bTX3GarqsYymXBoGG4jSLo/wCIPAcrpGmK8eTLj7oZ1jdbSpHMZayK9Jo/BBHtpVIm8raldtOC6YO4E+wRzP8ADmQs7yLuLJ03y7S/U4iCcEcdz272NJxDFgGh661RNfNHtXiAd+knVUPww6VPHHPNPjzGKCp4xtZS0sdkBRxfwfb20dZ4hCWipUbhN/jnl+1p4f8AxAcRFspI2DzeqQCip2jaaHBAF8V9/bRAFr4B0GqHaNjZUpHCBqctUfjlyIRm5c+NFJkQIphmQ2HRyTu4JPpXn2+NZTIJLvQ6Xjr9qOvSacFEGxz5xaeeWmnBco6Uj5WZGHYl5ZQWe+e9k39h2050gGFc/BSpEH+uXwnfra5EuVmmLfG2TnRY6MLWtu8jmgeNqk1qXtGlwI3E+qpwDBBytnuA+lP4p/FCeHMeLHC+TC2zn6nKcMdwqrN/P79tVtFr3+fVeU3YGuGIEt3RAgaZC/irPVuor0hDk44Dv1J/OjvskNB9rfcs9V8DnsNLpggwRkLdb1RUZUrsAxRvsDJ8Z5q54oU9Y6bhvB5cUhke4mcDcyjaxUEi644A99FMuufMqek07N/VkjI4d+cxxSz1HrEmHkYnT8SQ1iyASEEhZZpCN4I90F7KP/FoCA4Fxvmr6Lbd+2LPhor2bj9OyMj8iMeSGRHYBodlk2bBJAv7XwOw1uNnZh+ShYza6byS7ECYg5i/Ba9D6jEJSY90HTuntvJu3yJiSqF64LEiwKIUKf10BaHWJzV1Rz6bSWiXZDToBEvCWRjZbSxx5OQQwLNDlAOqgGy4FkUO1WO+nOaMBM5BeRUZXZUpsLRcxLZB9/VDsnxDOektJjp+XilyyirCNqxxBAasAG2bu3c8jjtpTO67ivVdSYXtab6ib8J8PSVU8A9WyZMpMZyciJgxbzPX5YAJ3hmsqAaBs1z8m9UYr97JSbdsjH0y5gh2kW8DET1dMGRihsnKZ82O82MxYhjkLARg7fmudu2hf83PJuRpx2OmafXJoU24BlHlrfj+0qL07D6XODkSHJyI6Iii4RT7bmPc+9e3HB1RBxX666KVjq7TSIYMINpPwPymrpHiCDPiypmhMMkabpWQjeyUaVXAU2xAUDvZHfS6zGEEgX/PUpNKjtFKtTpl8sM6ZRwlUfHXUsyHAxkUtArM5lWNj/D7bI2Yck7Sd192vtxpdJgBnf1+laH031TT3eXG3DVV/BPUHjwpZsx2MG9BDuNsTZDBbBO26/zqudPxMJwuuo9r2Z7nt7AQdeXFH+sY6STM5z5YSa/hc+ngUPp+OdThjo0RivFsE8YKGdH6uI8r8m+ODFjp5fnOtyxgCzz8Mf5f6cadNwZ3pb6OKi6qb4oMfA47+MrXPTKkmngyI9+DIAUkQKBEooJIl/HBdP1OhaJhoOR4qiaTG9o0DGRrnO4whWN0rE6a7zySnIliYqsSpW1jxb2R7H2P+mtBxgblz3VKv/HGGRnxnLrzVvOzsLAlB8iSVslN8vNBUfcCoBJ3Hv3r/p1NgLRiull20Vy7s3YQ0xvJI+Fa8B9EfHz3EQM2LNA7QuRuRyAGTd7blYEcgEc6XixgBwvuVe0n/jcAYPnGk6pWHj3N81/zJE8bWssEg9BF8qK5Qj2I7H51QQHNgZcPhA3ZabTjEzvkn5TJ1PwscrpkB6dFIV8wytFIQXTcNtITVrYJPueDpIlrpN5Hz+ELdoGNwfbDbgdfO6aoOo5WPhQ4+9Y+oND6N63u8s8qWr1NtI4Nix3OjDQy8CfhSdqK1QuDiGAwefI6eCA+E/GmZ1BDBvX8zE6yoaC+ZGDTrxQDCw1+4sHQVm5OiVa2k2mYmx9PIZLbxH4kxunZUbL06BpXRXedTYJYeoxgcd79x8Hvo6Tg5vH2SamzPqAgG02m4Mb8tdEDToM6z9QkhWQxSws8LgkGQSMkihfdmC7rA5G06Q547oOhv4dBegILCXWHz9SvH6nLiZnTImY7olTzL5IaVjuB59k2r+2uwBwc87/ZaC3BhYJBB9VD4n8ZZf5t54sv0pJ6IroLX8pSqI7g6paTEKKnQpvAL23gGfrciPiro+G8hxYJfIlBbJnWRWMaHy1ZkUgX6AGPb3q/iYOLCHi4iOvZeg3vCHWPX7z+gd6MJlfDEGUjYUMBMrD6ZFX6jTCz6vSf7vI96INeWlwI7x+UivTYWYiLdBV/DPW+ktkumFjMmQ6sIS9+Wz0SAF3WoJ9uPjT3sIbMzGnV1Jhe4tbUHdnOZI52HuUpeFvF+THlTZsxeULbyR3Ss7elRVUpFkggWAp++tc1owxv/PXFWuGJpDt34TD/APdvFmvHkpk+QuVcvkTL/FUEkmqNEHkgkdq0xjpBIy+lC+sdniiSMQ3nylU+qt/a7thwoIpMMFMVDdyRpSurnkBxtDCq9x99La64dv8A3+VQWupMyJjP78/ha+NvCkkQhjkOzGw8dfMfgkyO25wi3yzMygXQ4snQtfDoi5MaptM4ryAc413fHmqeHnYxjl6l+WPnRzKoQyEpuIBVzwCWtSTZKk/y86zC4Hsy63Xp1K17yQA0X37vDepuo9Zjgjx81MdPzExJUuSVAUgEsBRJJque138a1rcTiybBJpUntBLjkfO0/O9EuvdKxpsDEhilixZZB+Z8mRjTtJwPWfgcLftxz30bLCTc38kmrWeNoMAloA8Jv48fBbeFPAc+PBmTZLiBWi2eavqqPdulK/cqu0f4jY1z5MALW7U13eAMD3yslyT8Qp0IjxkjjxUG1IHQMCv/ABk8lieSb7k6MNAEQtdsuN2N7ji4Gw5DLzunPquLC3T8ed/KwMbIG7J8palmPGyNODan1Mb+xo6Et71svY36+UqhUeGuxd50kDiBv3bjygKtBJ02Xb1CN3CYKKhhoilvanezfqJu6JB0s0y2wNidc/Ra6rXeDTe2CQYjXhJy8st6UureE8nImefHUzQSsZFlBFUST6h3BB4ojTpAsuo7S1rAypZzRcZ5ajeE3dOw0woGwIpEOewEtkWvmCtoFghtvO2+zUaNA6Q9hJk8oRs2o/8As/139b/woPDmHm4mLkSZCNM8jAJBJ/Etvcnk1d//AC++mF4BjTrRIrtpVnCHYYuSLZjfZXOtdXiD4cORCrz8EQxx+mM2aJ9S/wDWlvSycUk2HlbcFtCi5oJpHSxnPibG43qr1/wKmTkPMcnyy1ejaeKUD/TTw0ESEin/ACNag3sy0mNZj037+K0yOrDJlkwcs7C/phdSQSL9KtxzYFBvngjm9ALxFvtPNLsmmuzvGJvu4RHQ0Mq50bPlgleAwCDDiTY0kzULPY+rg9ya/X9NZmMM5+ix7W2rC7s4GvgguR4iyMadDnpHPDJZXIjABdDQ3IVpGI4JUi/muNZhaQQ3NVdgHNa4SNfwUY6x0aLKZosvIRpIlLpJGNjiLgqCpFOKPt2/romwAL6c+utF5/a1qZJYw3ORyJytGSo4/VRJgvi9IkyFfHPmm+HlSzuK7fgsDXHtrXPwtGPeqadB4rmpUP8AYAePwM85VjwcPz0fmzYUeRkpKEMrKVYhuA7DhHKHvx27891VXEDu3HXvonGmxrsOLCTlx8OCvr1qHGnlizuoB2f0KkSWkA5oFgKscHi+2ifTcb7tCp9naIBa3S5Bsfb081D0HB6jgzqxcT4VmaSUbWRo6veCeQxA/l+R3vSqlQAZX69FeGMqCD+Us9K8M+fOMvpmTGqI/mMJGEcmOO53ryCgHG4Egjg6omBDkl7y1sFpJ64+aYPEEWB1ibbDk/lxiq7yOyeh1tdzR+rgCvfvd18rY0sy1/aIOe1oxCd/OwQ3rfiTG/LRy4ImD4YXHjaUgjabPmFarceavgc8dqx9LE+CbJ1Oo5jYIiZ15IF0fqqP/tXUN8nlsohZKEjMpDFe20oo5NjiwB31j6Z/pTtOe79pzHgCXCdyO9M8M4rzf2lLmxLhCXzGU35u+9/lFa79+1muw5vT7u7sKBjjTaKbhJytF413+map9Q6FFHOcyTNjOLleeY5AGMjFtym4wL9LNz7cftpJLoFOLiOX2q6b2ul+Wdjn9LTp/VIcU/lmjMkEsbp5wb1lJtvqjWwp5UHafV3HB1zZccZsdyKq2WYW5ZgqzheDY8CaXImy4JfyY8zyIW/isbpQw42UxXd3I+16YXugWz4qUg1AWGyCdO8Vzy5kfnLG8cmSsjwiJQpJauKF2ATRu/10LqTA1Uh7psrPiDpGc3VWDJIZWnuNwp2lQ1qVPbaFr34rntpjS0MA4ZKc4Q0zrnxJT50GGLK6lmDHyIlZpUb+CWDmONh5lPVU3YhTzfxqZrHyI4+pTqjx2YAGUegjfplkltOlOk+bJ1J0Mk8TscRJP4rtYda4oBdvHc0Kr20dRxw2tBz6lDQhxb9Rp7oN4Z65E4bEbFTyZNzgCRgS4X0hna+CQBwB/mdbUYW96bonNFSwtGUeWqZfEXXcSDGwZ48RJJZIiY1kctHFtYgmgBuJa67dvsNZTpAklxKU41B/xssImdZN+iq3Q+sxdbljxc9NsvPlSw8EAclKN8ULrtQNUe73AASBEDThdSOZUouDg8uBIBmDE291nhrxD5suQ0++PpkWL5Pl2SFQsqp/ikJ5Ld+/sANCXwQMyfr9Kivsv/E5rbGZBj/aZn5Xkng7Gx4RlxrkZysQIYhGdpJFqZGXkr24HckDWPqMBwzCDZztFYd6BEzEyeU5c7r38Tul5kkGE0gMhjiIlCAHy5GbcVpeAAKUV2C8/J1trlZTrUQ8saRaAIy4id/BRfhx0gQw5EuYjCHITyEjIIeUk2So70o9W4fGgqu7tuHuCmOHaVAGnKZ8iI59HNFPEPWjgnaoAFFMPEjsovNeZMeN8nJpOaJ9tCxpkHxlcDSrMczMZE+GhVvBmj/NRebGz53kfxGQ7hFwO/fn4s3Xv2vKhBaSMyVMxlRoiYpiw46KpgY7COaDGzhLkFz5kjN9C++wduwPxR/yPvAysqOYRNRkC3XWSk6D1+KeR2SOhDHtbNlIUMe31HhL5IF2RfHOihps7OOvpDUoVaf9DYnITb101W/TfCuBNGJKkyNxNzEH1ncQT2HANgcdhpLnwYkjkqj2+9o81BhZY2+Yyx4ts8MUsqqXUkGmSwDQNdr/AMxphBeYgevXupm/8WRc4HQRF+uCFyYjNjHF6lOkBDgwSlt5NWCGAPKfDmiP+TJJMZcx0UyabSatFuI5GOolHukdJeLycQ46vhK1yTZO0B2bn+GCaH2om/8AmOIuFhJS3gYjVLi12UDh7pZ6h47miyXE2Fjb47i+lg4Sz6dxY2Pe61rWtc2VS7Z2uaAHGJnmt+tdVTDxMaTpimFcoMZJD6ntGry9xvgd+O/fXUwQ6TcrHUu1OCobDwnyjL9okvVzIMLqk+UYVVvKeJUYh2Q8lQvA3LySex/QaF0gw3r4QimA11MCY5brSf3bNJPjHojpO0yW+POxkhkCmmViTX2I7UdG14KdTLQ0NMAgZbk3dUOfDi9I8lZjIEbagUsO/wBLLXupog+wOl2Mg5flLpBr3udnu/CoeLWg6dm5EKYVb4trBpWoCRVJ2UOwNgXfbWMDntucj7KvQKDonUMHDCO8Esy5ULxy29eUCSrbKFOeL5qv17FD3GCckL7juowvQYsDp+XmJLFl484SOBWU994NuLFMgv8Af41zwXOAKGk95dJbl+svFKfTuoyZcsGNMA8VkKioFMYPLFNovsL5u651lRgptL22PvzVNN0nC66L9KhwMmGPAGRLjOcjeXlj3q5I2qvpIKkD3NDk64FwON34San9u4PPP5Vjxz07HV8VGyPLxoY/KEWw+epVj5jNHQre1kFiLFEA6wFwnCJ4raYlsvsdefBC8fq2TDkRRY8MDGH1RKYg9qw8zcXYBqIO4mxX2rXBlMtxu1z/AEmy8HC1WcjMwMV5mDS5LZERV4QwCRF6ZgZ+TIVPIIX9Td63C57QMo6yS8jvXvhLpzZ0UkOLE0LJbGWNrLAgALIWINd62muTa6GpLHYnX4fSYHNIDYjrVbeEsfPijnWR5oMTYVkV0kN7vSdigbrHcstAe/Bo5UqsNmm/RugFODLh7T4XVv8ADfpMD5MhjGRKhSSNSwESltpYC1ckmhZA7d9bULwId6T1ErCaeWvGPaEKx+oQZMs3UMhHRklRnSHlXLk82x9JFXVkH7e+uaQRTBsZ5om2bji4hEvDnkzzy+T5UU6hpTNKPMi8kA7wyg0rba5UdrAIPOuqUsMNmRu475CWzaHFpc4YTwGfCD8C6Lde6BB1TEiPSn3nCUxvEwKkq7FgRu577qu7Hc2NGxpYIJUzqz8clhjhB9kO6N0qTo9ZE8YbMlGzHg77boF3YdvgAGzZ5qyNe9ptPPl+dPuEbWP2iDBDQRnqRceAzKYsPH6fDi5asPzCYrb3S7BdRtCbqFrZ4783d1qdjXGC45/hZtNdz3w0EHQzYzOeaUOj/iJmvmQncPL8xVEKIAoUkCl4ux3HPf7casBwtgZKavsdMML/APYXxayL9DJHcjAl6V1CXJyckrBI7MsanfJkBuQoTsNpP1tQBHHetLDjbeOvVMFEVqWDDHGB0fJX+odbhkylZ5ngy54gsSyDeMfcfTYFAMRztI44J5rUoD3gnSfP8BWuim2wn4GumZ1UHhl389YBEciGGRvMzJgTbUyt5V+5sKDZoAHjVNNsmegvL21zWMxnXJo1trbjyS517xlmJlPDFGsYV9oj8sOzgcDcSCzWPcex7++jbA7wTGbHTq0hjvrujlCNO2JgZAmIl/NSpziRruILjmyeBz24J4PHPKy24nIX5LqLqlek5oORIDs5A18Mp1UHjfCjSSL81ITEFUw4ECbTyB9fNKSbG6izVxXsDSTJiJ14adeKrogBgawzFpOp4b/ROsufHCfK/Mxw7QAItyr5YoELWw1tHHc6KmDhkR5715tZzcZDg4nfhSR0CdepxFsjGefIxQSmw7Um3c01CrsC673dd9MtJExZNrYtnc0ssHOgzJ8kVXpkuYjL1KCCOhuQQkidPha9S0R2BN/bnjsJccQMW6sk/wCRS2RuGleXZHfrGXygHWo8TMXHxEmbHmx12IMj1I++jtLKPQ6/SbFcVesEtAm6ta1zXOfGenLXPX1zRZ+mYUzY+HmSmfMRSDLEStqLpSxU767bu9fOssGkiyT29YEvaBhkZ6dHw8UIxfG2MhTEl6fF+TSUnY5ZpFN0WJ9z8jWsbafVPrUHuJc0ydBl4cj7q94s8QyQzx42ViwSYHpkhiSMqApFgowPLAGj7HngXxjYNyIP39rWCWf8TjOs7+Px+0Tg62+OYMp8uFMBgRFjeUb2C1A27SbB7m+a0IJsB1fd+Up9MOkYZcI1seZ+I+0U6P4sEuPlPJ1HZjybo4pWj8uWF6sBAv1CiORRGt795z661XHuuawN003Dy5aJY6D4Wz3kDSxxZ+OUfy5i6yLe0latg59VDaR3OhfcEwQfxvCpZUa2zd4sbawbHhf1QLpvXWmEeLmYwkQSbE2x7GhDMN+zaKBHeq+b1jwxolpjxz9VSG1C7FB8rdeKZpJ8eKOXpvT0lOSsr7Bl7dsob0MIwSEJKgEbgL7j1VrjDgHEyPZJYxzXYjY6ddXSjIXTFZYjCJw9yiAVKkdDgsvdd31KpJHG741owl0kGNJynl7J7pAgZ8Fc/C6czZ0fnIJBEGcSv/3JAJV3Yn6Vbmm99dUAbladN6xsuBnRBY+ls2VuyMjH2mW5JGlUhhusnaLc2Ofp0Rqdzugys7MA5iERkOYzzZAmVoENNIXDR7CdqrsuyCPSFC9vgaUOzgNI73L5Tu+LzbrRC8yfBJUrHKTtG7YwRCw7lQQzAfqdNY2rkT9pT3MJkBMHV+nySYMDdNSf8m9+dGG3HzgTe+q3emtvFV9zpbH4HOFQ3suIDgMPXil/w90yaTKVXMkQiG6RyGBijQEn7jjgD5IGmvqNwznPqgawzcJn6V44MjGKKCDFkd/4MsMRZ032GHJPLA1vVbqxXPA4TTZEyNZXYWufii+9S53SHhjaOCdZnZqeIp6HbdVbAvl/fzGYHtytDQh1MgE/NvFADXdUM5cCOrq8PC+PDFnrju0WRtEQ/NkRoQT/ABViYkFv7oZh8X3vWAl2EkzGgWl1yAEu9V6bNFiw4+PUgYGSd8VvMDybjtRinP8ADWqHa2Yj50Yc0OJdbdPULmNLhMdclc8N569PuXqKvKzUYsYtcg+ZGs2lAUqnknmgADrnU21DbJYaj2iKefPT1T8cDp0ImxVDKuYqSEkMQN90Cdp2cg18X7caFvdMuMgW/Siqsq1mjCYIIgxqM5vrklaLp8OJnDE6fCJs0GnmlNxwf3mA/wCH+8f0A5AL8VpH78eo80vDUqMPautrGvIfc8sio/E/j+FJ1/LwJkSQLsGTNZ3EEliFFGrJ53C/00PZhxk9fA8lTSoFtMMLj5+5zPtwVnxV1bHwmx8r8sH6hOgmZZSSsG732ira7AvtXtrAxrp3btEFNtXCaWOwJE5nPLdz8lB4u6fP1GLDzVmjhV0ClJZRGqMpNutkXZ9wL7a6cJgC2nmsodzEHXO+M7DcrniR54YoQMuOBFUK87FTLOAASybdzbbvjgk2STY1kAgSL6fcoaDWB7yASTcicuGg+5spuq4XmFcjBkjhlySd087Ms200qiIC9tr3rmq1jRi0nnGfWq3tmUpZUIGEf1A9/S2QQ5er42MlqTmZOKaaSUHcLY7im4EUpsBjuPvxxosLczmfLhzXONd74Z3WEcJnwyJQfqPhjHkkaRssxmT1lGiLEbxu5O7nvf8A1761gMDL1Wja3M7pYTFpBGlka670HLy0TyZVij2hhjAFfKJHZioot+vNH2N6CmTGICUTq1KjU7N5vvsflE8DG8mBTkM00mOm9mVPMJskL5d8llB2kmqHfTGggklefWe2tUAp2BtunW+dvVeYSrmJ58CeRNuKrJPApc0pJNg+r9fY/bvjmswwAmNfVpVS2o6RGQdHvEH3VLovXY90iefBJ1EjbBK0DIBIW5Br0X8Gquu/uqJ7xyVzmFgAaCBzn038bq3hvmrjzPlw4kedajHaZIlmc87iBXPtR4GtLWk90dclshtpMbr261QboHiTrAzUR0eQlqZWjFKpPO1gKWgTXPt76YXiLX4Z+iB2z0AMQIbxnr7R7rXiDDfM/L5kzS7HH/aYEMS2PUiFQHWzQ3tu4A5Pc42SJOSWaVTA11PON+fMZeRtvS1j5JyJmwcjERIow7osY2MvuCOeb4F+4J1hIABNuSaGFre0pmTH+1/QZRuVjw7KmdHLBJC+NiY8bSo8bFSOwIdmsEH6qFdj+ugdUwAAGSjfsxxl4Nza/wADrmouvdRlmaGLClclIgixGQN5o7FlZWprIIKk2a9/fi0M/sPHcnUZc2Z8MuHXwpOm43UMfFk271ywySRKEuQD1B/YgcEeni+/tpWOmagIy6uqw0lmEZnqOdkGXEd1DPjBsoO7uIZBHMq0psxi7NljwLGjxXgGBykIcMDvATzurUPVMjqGPPiBWDEJJEKoMsVhkZjRawQwLE+pe440OGnRcHDx8UZNR4II854fSW18G5xJ/wBllFGjuXb/AM6v9tUiqw5FTGm7ohH+i+G/yyTp1B/IWeKkSi0m4OpV9o7KCDySLs6U8moQad4OfwjaA0d7Xrr1QtPA+Q/MG3IX+9D6v/iFhl/cDTe1aP7WQYJyW/iTGliEeIDa44O4E8GVuXIHahYUH4H30NIYpfv9lrjhsNFL4c8T5MXmQTNJJDLGU2ODIqn2fb7hfge2hq0WmHZEeHqupucDZHen+HM8vLjDAjhdo2UZESlSK9XBL0Q4G3gXTfroC5phwJPBMGoMDy66uudSwtGzIylWWwykUQfcEd9V5pJaQYKaHwcnPwlmVWkOLtg2qSxZAGYEJ3OywDt9j2Gk4gx8TY+iOMQ4+/5VXwpG+LPHmSB444JASaKs57+WvHJYAg+wFk/ci8O7rTJQ4IBLrfpM/TYOlsMjPVMnIZGLHGlUbVZ9xBZwSHWwQL57WNLe4iGkoezeW93rlxVnpXilM6SXIkjK5GPjtIiIxEb7ONu39CPg/c6JzQ3PI9eXJIcx4EA+J4nTL1kK/wCA/GWRnS5EEyxKkkTb5okEezirZv0ujYN1phbNhxU9ZnZNDm5yM9euoQfG8PY+DA2VGV6jIjhVVaMUZ724VmLEccff99E9hi5tw+ULNtdUqdkWmmYm8SeA0t+lY8W9QwJGx8vPhyPzUkYZ4IiqoQCQN262UGuw50thxD6T2U3tc4NNvmNPRUPF+bhvJDNK87LJCpTGSNFEUV+lNxPHvyos/bjQtaSjYXgFrdNTqYvYfYvyTR4k6SVT+0FxXyJzGmyCdVK46H5iHJI/X37CtA1gw5wD1mlDaHir2JyGs3nlpKBYeNk9SgabMPkfl3DRTsojU9yym6HFCj/z0+Q7I5BJwt2aoOxbIdn9z581dwehiI5WdhOMyXhUiiqQLvI3tIAbIHtwBfyOdA4xhGiYwuqsNOs3DGs5wePVimPor5ZhQ5CRrLzuB2KRydtgGh6a412Mbj5/alr7PTxnCQByPwhM+C2RNk488b+WknmQzuSha/nZySLPrHx6uToWPaSA24PoqtopupNNaYfGQvi4R86clr1/rpwlDLj+aB3cNXYUCCVY1/euj27abk6CpNnosrZm4m2+eEekIccubPxkmx5GhZW2Ou8gWaF7uWN2OBxzVa3E7FAyRtoUNmJFQTJzjLwRfo/S3VHGRLitMouKYxE06ndbkVfA7kD34PfQYS4SQI4rnV6PaYWTyBgeUoD4w6dhTEZss8jCQKHkiFqZK5oFTtRaqjz273rO+ZIIBVdOoWOFINJABvlrluKK9XE5x44MElTGqAGU8uhBO4WNtk8fYDjRB5pjOQo2ilWrF72QdYk3G/whQ9Jw2ygsfU4I3ZaCurU2wAkm1PACi+TR7UONAQ0DE2x6zTe3LXhlN3d46RuJTTm9RiRR+WiQ5OMqqqNJbBBZFgG1LX2+DXPbS+xyK1u2AGSSJOZFj9+mWSo9DkbNhkjJeNGiKMkxCAHuSrAck2Pf9Ox1pwwQDB+t6xrKrHtLe8N879NwS9ieBBhMcrNlVI428xVHJsNa0Qfc8UASftriXVBAsq3bSGGGNJd5Dz68Vd6Tl4GQuZNAJEaRWEqhiCA/dlBJonnm65Nj20FWk5sQZjeF1PanMOGs2JjI2+DKTU6BjY08TvO00QfcBHGAWVSe5LgVYr76PtKlRpaBCsAYIdPgisvRcyXmTIaSKcq5eSYKpDHgtEziqPtXHtfGia5o/q244fKHUBx65Kp4xLicRuDtiQRxsx3b0W6e+x3XfH2Hto6URZY8b1Yw8FJsQPkzCEqwSB2Vm8xRe5aHO1CRTdhZGhkh8N8Vsd3vIqkDdPxmeCdGedQ3nR8gIrVsTd/NdljXAoVzeh/9jodohLg0CNVB/Y8nUUEo2jK27mshVljsqHJ7K9ggjgEC+Ndi7Ixp7LQQ62q86H4TmSZWeSFQh3FVlBZq52iv71Vd8XpdXaGFpACdTouBlJvXsDIbJeRg/nuxdl5LWSTa1yf21U0tw2NkggkmQmXxRldRxMLCErSRSsXLODUhW18tWcergWdpPYi+2p6baZqugIySWDch3hrxjM7/AJfJd5Y5v4Ya/wCJFuI5jaieTVrVNWjqUmgEtAkLGPOU2UjYzQTNFJmYhZWry5iZo2o16iEKJX2o9xoAcQnCfb5R2GqmnzHhzGcZEvkobgETERNwKCH6QncAVfAvW0w0sgjnOaXVDie7qmqHqa4nlyZkkcORJIXMcESyTtCV9KuSNq2bslQxH31tOm3PRT7Q5zwGNvvva3uovEfiqA4Id8aKWKaZjEkLPEBtHaYAcsP7vINXpvdHdaOgoqVGo+oS5xBAvrnukHz03FQ4a5WbixS4ciYSGQI0KnYos0rg1b9jxfsaqtdifihotw35oxs9CmT2kuJ1ufA+OqseJsOZXhibAbqGUo5yJI2EYHcD00jVzySK+50Ocl3z0UVNzQ2GuwjcM+esTwV/qqHzMKdsHHychaE/lvflMDQFA7fT8HsR++gdAOUCPNdSMNMPgXOXHU6EcCCc80AyOhCDqhypeqY8Y80O26VjPVglGQDj+7yewHHtprXGAtP/ACUcOHTo75CreLOi5nUsppopY5sVnqJ/OAjQccEEghvmhZOuaSM0dJ9KkyDY68T5Ip4YwY8VcmHCkWbLQATyOHRKDfQpFELwba7Jr20EkmTnuS9qfLQT/wCs6jPh4Inl9FxnYtJKVbiwrvQoACqNdtIJgwltmARHlvvuRvqHTfKmETlnglXbuY2UskEE19Pv3+ex50VRnZGBkqadT/IbLj3hkR11zSn1rJiwEOMroZNxITIL7aYn1WErbfbkXzz3s2kkWmFg2cvfjqADkevwo/DefLLjOduOXgJdVgamcAe+0P2skDabr2q9CXYHgD1RVtlY9kE+SvdMxozG5jiVFnXY6h0+phbWQTyAew5Bsca2WkkHNS1GPpua9pmN+iF5MS9PxmXH3T7m5imvbH7mQBeSb2pXsSL71rbudc+iqYW1hLhqYudP2iuF5r4qyyJGryAIViDcoS23df0tfdr5v7ay4dhBmeKCvTYGl+GMPC3ko+hxuzDgONkyqqEkE7De5qLGiO98aaSQ2/uoAGl7sMzAthyva2UcVYPT1aaWVI90yqA84DJ9Sg9/oc0OT3GmAYcs1O9xdTDSSGTwMEeRHJIv4i4GVJmNIyyPHIFaJgrFdu1QKFUv6cf53qeg9jWRqvpnAuMgKxidVix8RsbOEkqytaop5gC3Z59y38grbRvkka0S44m/tJrUmkNvDh6ZWKNeGej4WKkmX50jR8JsIG71XQ2g9zz3IA51oqkuw6qWts9StAfAaNRr9evJQT9c6dNMplxpxGD/ACyA/P8AKF9z3AbXCmRMFWNdhaBnG9D/ABdjETl95aOYebFIwKgrzS17FPor2r20VMwMO5c7/sjcnUng6dG0dTuZNiM6hgKDs/llgwPBUcd6I/lIC8LXVPDrcga5zGkm0nrlPWa0cHOx8gdQnWAYjAJlqli2+uHYKDstfycgj479/VwwDwRtdjYHHVWYut9KbDjxcg5UkSVtyRAUAIG21osQD3N3ZJ+wGOa/FiB6+fRCCBIB8D1ZWfG0q4MOPFikvDLHfm2CXVeVUECqpi33JvSiJdcyqKBmbQQfj5SjiZgJBVmv7nn7Vo4lPyXRs3Lk/JqqOI5zH9SAEg8cMR6kJ/vHjuPfQ0MI9ep81LtOPFa+/wDXkgvQ+l5iWcu5YA2+QSyeYJFZNqptbdRZynqNFaJ9tOrUxI3ndzz8d6RS2iSXCYANo6yvYclR8GCT+0fJm6bjwOis6kREFQpqwxYqR7Bx2NEfGgq0cNPM+OqJm0NcQ5hBEjKLc460SZ1bwbKJpBiSJmIrkAwsGfv/ADJ9V/cAj76JlYYe+I9k4t73dR3omenTZUZ5ZQ8K7pcNlvc7j2LHYpHpYkLuH30ImpeARv6C14AtJHLj4q9H0HFyvK6gciSPzgQI5ELnelp9ansSL5AH6XWia4slu5TVDbCAiz9LmhWTpwxvzJaUO0ki+VBFYX/vGveTwSBfv39ujE6UoEBtzHXXJV+v+IsWTJxcaTCbIeA7WolIm7AsI+d23/iI+Pto4AHDrqUFNjizG0xPjO6TofFGssu5k83JkJY7UK+krRUgBbs0QU4oHcbvjWgENkZ7569FF2zXOhzcrQd/PT8bkP8AE7TJU+LBA5C1ISAJVayCSVo/Hx30ova12E23HerdmpdowlzjxbNhy6CFp0ZsqVWzOnbDIu4SRMU7L/Nx3sdzzR0Ye0kx6dRC5wdRYA1//wDUH6J80Yw+iwGBMcJOqpKJ6RgS5AHe6pRyOwNjgc2eLRYk3v1Cn/yq2JxgWGRHH1nPM2tZEID+YEjea5hc7NqR+W6MARYbgnkqL4799dJic43apQY0OjCBO82G7h9qTEljCKFM7BRtt1QsdvHJLAk2O/v7caQcM3XodhWNw70UeJ4lxMoKfzJjYc+XI20MSKo9iKPup9+NWCHZeqiqbNUpd4jxEkelx4jxXsnUoZDsyYMeYKaLvTRKf8bkk0AO3PJ51K8tbZsk7hpzNgvR2enVID3ENad5ueQv5lar0jHhnQr5MXmRkpKqRqgIohF2qLNG7Z79PY6azZ8YEnrzlTV9vewkYMud59PIapH8W+K1OTJjyL5kSPazY8jRybiASbDNGxBLDlfnkWdd/jBpJaflUUKrqlIOIidFd6xDJPhxSYWWI4VULIJ38qRmYnkykAOGrgWOF7HvpTYDyHCSqRdvdMdcFS/D/wALz/mVyJZIygI3BZllaRdwLClY2pUEV3PAAJ0dV4wxdYB3ozzW3iXp3V2kPlbmgJJjOKwVCLNXtN2OB6ia+To2Bu6eOamFamwQYbwsES8J9XzZd+LLFKZRCwiMqtXmAErvPAcEcAMD7GyNBUhltDp+ETaVKoQ+BOhXOV6tmJMx86dJS1t62Vr+WH2++m4WEaQmkGbhPUHgGTqgOZE6RmUFmVrsvdMwFWFchiPggjkaSx5bLBeFr3BsF3XX5R/pPhTy8SWN3hssoYKdwGyxza+g+rvXer0IJmQFtR7SMOXQSzmeEskOFhx5HHsykEN+91/Wv004VmHVCGO1j0Rfr/XP7LxY8QxR5Ew9bGVQ8asxPCg8kj5/f31MAazySYCa2GjEPSyFeGPxDmyJUx8uGGaBiLXygNvPBAHAr9NOOztbdqS42PXmNQmLxfhBs/y2SP8ALxwBoIiPQGa9zbb2s267sEmhplINkhS13uFNpB59ckr42f5avHNyjoVKABVQqAVIUCgbAH7nTMxCB9EOOJlj7ptwujuen4GJkonl+pzLLIEeMFjtVBd7trXXb2NajfdxLeus16TS0Eum+7ryzQrxH0eHpapKkT5Mkh2xFq8tW9vSpO4/HI/TQf3dgxQOUJlOo5zS4gA5QL/UBSAzxFgksUeVt/2icuNwY8mKNQSVo0GahZ7dtU0qMtk5aBR7RtjQ7AATyH6/SqJ1fKjdVOWz2ebcupB9mU2PY8fHf20ZpMNoQCu6JjrmmCPLOXiyjGhSPIDIZViO3z4AxDRqSfRd/Rxd0O+kPlrxiMhOphpacIAPIZ8YF7TfRJEv4Y9QLySQxgIhJUm0J4DAKCA3vtv5B/XT8Qjh1v8ApJNXDAIM+a28ZiCIQY2VE0mYI1M04chl3C0TkHftWhbfpfGk0muJLmmBu6yVr3tDQHX4/lE8LqITFMWLkSKISyiPaqymV7583hdoomkO7i75rXYRil6S4EgFoHifGyr+IMV5sOGOXJ8siZmT8w5XcuxF3lT6rLBvVXPq+edYSXEi458skNQinDS0zwE6n8I50TJMWFu3xZMsbEGSIqz1XpBYkj4pmF8D4B03DJkrydoeQSGgtGsyBfWPZWFlVV8wBFNbWJANWobbuWySDwQDV186x0Ewl0g4CRx3xbWCrUVREHzR6ySVtm22uyk9FAXZ44JXj50FyI0T5Y1wdruHyvcN5nnO8xNCUqMIHMm/iwSbsVdm/jtrXloECAgpNe7DOJztZ/r+NOIVZIZEQNskba1KBZLGzQ783YtSfYEkdtGC2c11QPIEiOY/FuFuSI/m0DyIdryLH/u5AVRSNtkuV8tSfcBi1376FtRrTOfXBN/xKjqYmwzOqjwJlWNVedHYCmZWQgkdyDZ/56Q57gfwnf4bXXDff4XHs2TyZiksQfZJTUdobafiuLH/AD08NxCxiV6WLCbhdJ8S9dyMXpuFPiELvklZmUAjbvOxSKqgtAj9fck66hTAbkodoPabRDycjrrbr4SX07rE82QTjN5MkxLGFSvks1WbR/QoYi6N86YabXWjrzR9q+i25kcefBNq5eJGwxs/owiyGFptI2Suavaey7jwAtgE1xelmWDvXXGkyqcVNx8z16SrvQMWDqK5BihWMKlQRE35bNw7EVW6tqj+6FAHvraEYjjv16xokfyHaMYMH7vf8pGgx+n7z+alyoclWCnaqhQR2bcFJ+90NOwGYLo8J+V3a1A0OpsxNN/7R6EJ4VpxEkkOQciCQ+mYoBJa8lZCp9dgEBrsMADd6mrUuz7w9JHX0n7LtTazuycCCIsfjhyXvjybLjjgyYC8kBTdI8DEUbJo16lTbXJvkc66m0Fs79evtZJZULTA5jNWPCvXo8/EyB5c8XlJbyvLuWyD2cgNYocfGhfRYNb+CN1WqxwLYPCPhKHgfxm8GSVldjGVosb72CC3ufcE1fN0ao8KWEh7fLgqqxFRppvtx49dah0x+qdNiDlZ2tyGI37h3vg0Wq79gef201kTkR4D7Xn1qVR4iQdM/wATKEeNOsPjiHyciSOA3IfJene/7pP37/8AprGAOJcicXNApgXAgTkpo+gv1fChy5AVyGVl5oJIEYgMt/zm/bg0eBpABa8huXWqqLsLQCrPhD8O/Ik3PRZeTZF/a64A1SLiykqVCbDLeq/h3xLkz5jRTpYXdR2gGEDupIAtTQHPvRvWtGR1W1qYwQOuPNFOn9Axo5TOIjNsR5LBXy0K9lI7kn29uNC5piCVrKhIiI60SL1jqZyvW4aSU8l29hfZFF7QOwF18886bAiAEIxh+Jxgbkc8FZ0mPlQKZS8Mv1AG1BN0QPYg+/20qqwEJjKuKd6WvFcL48s2NM7CpGKe25Wbcjcjm7/Y3o6RBYAcwk1GEVTVaM7rbo+AWTcpUmuQx9/2FD5HY/GtJAzW4nPMQmzJyxgxiBi6uRuyGjoOoYAiNW/l9mJ79qNnSGs7R0lNrF1Nn/HmcvPP6SVk9TkaYHGlfv2816H3Pqs+/c3pxptGSVTrVMM1CU49NmSSXB/MxLkM77fOemeMgblAJsugpvr57UbF6VUp4AXzbrNbQ2h1UupnO8daHlql/rv5DKzJKyzFEkgZo2h2o5FByhTkbq4tbGuGIXa3r1VNw2CSfX691t1yGWZ1XEGHkpGgSOihlK97MbkNZYk9j3AGgpgNHeB47vRG6HGx3dbkY8MdNnihn/NpiYiuBSyAI3pN2V5oX2ZhfPHtrS4YgW3U9eiHC5vpfoK82VtDS+bFMjOtL50WxI15oPfJa6N2RV8a4uJ7pHupmbMQQXG8Xi+LnO7kp+qI1QZEaQoJSA8rt5hCqdxVfLLBuOASw7gAXzoMZEtOapGytPeMwNJEXPhnxXOPEPi7Jkmk8uSWCEMTHFG5QKvtYU8tXcknm9PYzCLpkNGSn6L+IOehEZyGdWIA8wK9Xx7i6N0aIP31jqTXZhFJaJTJ4R8SyT5/5abFhk860l8mPb293AJDhe/I+NBUZAt5LqYxCR5p36b0FRGoJjSr9LQtGQLNWizqBxz9I+ddLDcgev2ky8WDj6fS51+LcCgxTAbWyAsgHtTLbAfNNXPtuI0TAA4huWfn0UVGo51IYsxaevDxV/8ADHqC5WNJ0+Q/WPTdEBr4IvtuHF9twH97W/1dByKXtLC5oezMddcUuYmdL0nImDQbgbSzaki7B7e/HFVp0Ybm6mqtbtrBBgor0nxtDmBsPPiVYJT/AA2QcwsTwV+3/p2Na495Y3Z3bN32Gd438uuSnyBldPy/MUg5AW5Fr0ZcY/72P2319aDmwSLs1Oe4Yyj0/C9BpZtDLXBv1x90RxMnG6uxZsOJnHqYgSK5r/iRwP68fbWuqumMMnn17JH+MygzEKmEHhPpMDzCbeleG44oDDjhIUk9TkM0snPwGFL2q+e1/fTH06r2YTAHP9KCntdBlXtpL3RGUWvz5qkuA8Ebt03I9S8tHIthzzxR4vg8ij+uklhpmQVbT2tm0HDVbE9ZdeK5/k/iFmZq/lnEUSE+ry1239jZNftWtqtHhuVmz02UySBfejHR/B+MdxkJVeA0litx7Dn3J0GJ9gEpu0BxJIWk/hCFJXVpiiJ/Mw3XdV2qvv30IrvNoVmBkYxksibIiyo8d/KmhEbyxKyK6OFjdlospK2Uo0Qf8tDIcJ49eaKAW+H0PRBJcdpn8/Ly7yDGHVEW1QEWqgghUoVYUUt/OvQDGgQvJG0OeZa20xM/C6AkN4kWXK7h5YtspF2yqTs4A+D8c8aDL+uv6XE4iGG638YmLH6bHLEoHmyIryEAMV9RG418iue160tkifFLpvJDgNJgZwckB/DvrdTjyklMclJMJACAWqqoURz7/caXUa1veaMs01rnullUif8AUjh11KgyfB2RBNIgAkg8xj/CAYqO6qQWG32X3+3uNPptJEKepXYDJsbZ/pMHhzwvQEsxVQjXQJpaPYWAbr2+T86x7SLHNayoJkZbzql/xA88glnimg6hBGSzxMn8SJSTR2kbgo+Qa4JrjUuADhx+16jYNuvBAeh9Tysk7MPDA9i8Skhf/ERS/udcWNae8Z4IgJE+pNuvNOPiDw5lGLy1Kt+Y8vzpAb2lIwps9q9Pfub++jpOAsevyo6wBcH5hoy3mc0NTwoYECrGZf0Swf8AEzFUX253E88A1pnaMESZ5XUQZXrmf6jeTH78Fc8MYOzLWSSaNnVjUWNukWKgQLdQV3C+16VVdUeCGtt9K2nSoUGgOPe3njuGZ8tc0r9f8IytNISyopYsSynaLJPLbbU/AkoH2JrXU3gAAphHdlt/VW8DwhjxMuzqAn5B24sbTMSDdEIp2j7kn9NPsLkqNz6z7dn6n6CvdYmjjyVdfy7o0axzY2TMFZdlqjHcTz5dccke4vnU7HQTaeuCsNIvY3EYI69/woMbpnRNwLyxqTQ2K8rgG/ZwB3HHY883p2MblO6ltOQd7fPkmfpuf0qGNsbGZpPMNkhnNEcXZPBrigOffSHNNQiLdaJje0otLqkEbrdcfZRZ2N0ZxtZf4g/mVeR25ZhYA/UaxzXN1utoOe+7R3eI+VU6b0XozkrBA2U/f0M9D9W3bVH6899cO1Nk2o8M7zyBwz9E34nRqxmQx4mOCNu1AX9I4XcSRuP62NG2g7MkKWrtzP8AQE+h9j7+QC5dmdMxA7A4krmz6mdgW+9Xxetv/wBk9tW39fn1V7xLiS9RPqURNENsUZFWKHAJPA49+5v9tpscXFxz3de6Q7aqVINYzvDU+iWukdNyYWEsKndGTfsVI7gj30t5k4XWV7H08IIIIK6Kes4nUoljzIninZCPNClkBFi2Nenn2Ojp1XXbn4KGvsTGO7Rro8Y8NxSDlfh8UNjMxWW/q81AP83v/LXCqFR3jonzMycWXBWCXOxWyUIaFxMPQ9/Iv0kWDz/nraz8TZi6k2HZqtCsf+p0nLlzUvQ18mPJKVxl7aUUFKopPahRJJH667Yx3ZOcffXgkfzLsVRsGyh6z1zKEDJCxU1SkAWL70SPuf01Y5xaLBeZs7GOqDGbD8oD4CwcuH1GyXcbbdbYjkj1A+wN/a+2kWaJdYL0doe2q8Clcjh+l74s6FjrlyVkJ5jneqRIX2/4igqu44+NQEvxYWC3Ne5s9RjaU1zB65Iv0rrPkAxZcQcubiKtaOy8Xxwee4PIPsNG0yJGiQNnbm0y0of1DJc7nlIDytYB+PsP6DQtEmysmAp/7Onyp8X8s6pkQxbyz3QBc0Twe/x7864MzG8pHbNZdxsjvVOm9MhkjWWdVaMKGjT6bA7EAMyrxe26o899VNc4i/WmagFPMtBvvPxvTPL0yLLhK7zJHId25X4r4UrVAV/105gac1JW7RkYLFDfEfW+lKh6flSqQeCihmKkGxZUHawPyb1zoeYCOgyrSbj6vwVnwp4fxMVBLBIZY2AZWsEULINgc1ZHz7ew1gbAuuqHG/EREfP6W2B4hgQlI41RN5J7Cyxsk/cnRy2ZSHNqAAG/PcpeudLEiVuPlTeZvO48O+zZXPAFEV/11gaJt1x63oqlY9mDuM2tlpkeeRyXPel9NGJnY0UTnzmkAkVTavH/ADbh3X0220g+4vi9BVAAhVbPVdWOIiB5EHr7VDxl1mNS0ELFESUqmPCCsSqGK7nrh3JBbkmuBxVnKbGtbMdbzqifVq1Ktz3RrrO4DQIn4NiUK8aTmpYZRKoattLasPgjtY7g/wBOr0wKYeDeUVCtUdXLHNtaOcwh7pi4calj50z2R5zbljuq4O4M9V3JCn+mtYwgd7y6691PV2h1RxZSFhqLT45xw1zO5XfDGFJnSHZSCMckdlvtQFd6J/bXQZskPLWtg+t00xvLhRrFBeVJz/EkbZHGLquWYntRUH1USSOBoKgDhg15T0U6jDH9q84R/wBd/G2nvySq/S5mFSZjue7rHaKbPwAFPOhFDrNPd/J/9AOvBUOu+FlGOZ4YJCEIXte6+SRQB4/StA8YTmn7LtT6ph4QfongPOnpvy7on/tKjP8A85BH6hW/fTId/qJTDtNBp7zk4N0wYvoXFDMRTeRkrIwNc2nleZ/8KnSjRr5wUP8An7LUi4niPmYU2B03CmUs8BDx1vgaZl2EX6iJQCwPp9XsTXtoaQvDvcfaPaq7sE0o5gfiB1dNOFgS7NqxiFFHsyhfc3XF/H6fvVZ7ouIHgvCAc91rn3VDK8QRodkYkyZOxJYKnex6uSTd9uD86U58iytpbAJmqY65qrHHLQvAhH2Zuf8AM6ncDOXv9q3HTbbG70/+qHfmEzCpQok5+qMrSv8AJU137ek89+R31RTOMwM9319Z815+1UTQ7xu3fuPEac8jaYRrpcVrsK/xebBFHiueeaoi/nTX4XRiULC8AlmS86NCMfKdJogFlG1HA4vk1z8/OgaMJsnOf2jYOm9V/EPRYVfd5MbX2bYtkfP0Hm/07aaAFOalRtgTHiqXT8pCPJyFTyZAVkOwUtg18nv/AKn21vdAg5LWte98sJnTr41VLysmKVpIK2OiCSGatsnlDYJVKkst7TTsoHzYHElN1SjMiY3e1/tevtJ2ba2BuKJuJ8/nJbY029lUxOvmWU3UUNd6cHa3HwdVt2im/W68mvsFaiJNwFR8byuGx+nQcSSEtKwP0q38l/ooZv2Gp3xUqToLDnv64r09iZ/j7Majszfw3JG671N4S+LDcUael6PqkI/mc+9/HaqHtqlxwHC2yHZ6TawFar3ictw5BNX4fZP5+KbHyJD50e2SBz9Xpu+as0K7+36aRVJcMWo9Qn02jZ390d0m448Od0wTYplVXkU703qyIfrK/A9i19j/ANNKp09ydUrQcMoziZUkfTnyJAmNJM4QMRt8tCwRCb/ugsRfc186MNBPWSlqnCe73oBMcdPzwXOvGWXjnIVcV1dBGLKkm23GyT2s8Ekd71XWY1pGE+oPslfxxruY41gQSTnu8bp0/CbqLCDKUXUY3gn+8wk5/wDlH7gn30g8NxVFZpkc/hc/8OMFjj85fRPI3muSC7WtIBfIAZt573Y7afTaAJ6iPz7RdS7W4vccBuBbzv8AXmui/hbjyRQZmK5J8mXbXtZHNXzzQNf6nSgDCdUqB7Q4aqSXFRAwYBiWsDb29+/7f+mhDbpbqhORhNGLnBMSV5lOxFLMpHegb4PftWnVO6JSNlBe8t0SF0TxxDFIZv7NjhiY150MfIs+52gH7gEfvpEa9fS9MtkYcXggHi/w/JBN58EbTY+Q/mrMlsCHO6moWCL9+P3sDWuslYC51zl15Iv4T6I8MOTkzo0SOggUsCCFkZQ7V3AA9zXvpb4JAOUj3T8RAOC7gCRzAtHihvXejY00qyyZJMZO1EjUsxo1QUAkfHYffVNQNHecY8OgvH2SptI/4qdPvakoz0oGJJFi348ThQztRlYDcAFANLwT7n6ue1anLnP7tPLU7+XXiFX2baAx7QQ5wuAMhzNyfbgVNl9Q2jaWCooG1GI9Ir3+TfJN6oYwMELz3vO0OxZo30Tpm/a8gLKTfYgbT7kk/wCX686x04cQsgGHtMBGvgD1nCP9U6mIdoUg3xSre2uDV8Cuf6H30pl7hVVCWDCc9yQPEaZUokUTON572RX2Ffp7aoJJyUlHs2Omo2UnY3gDOLkg0wYU9td+xvv+/Gl3mdV6v+dQw4QJG6PhdX81cbG/26TfIiDk+p77D5Nm6C+91VXpVdwcIiT1c8PdK2Oi/te0BLR8buPx5IV0/oT5CCbJUYcB/wB3jIDur5IPoS/jaSL9tdToz9n4/fIKra/5BtId3PgI8954+ZRGGIRqxxoQlit2wmQj/GTZ/QED7aqFFoF79eXovBqfyNao6JgcPvPzK9h8NZLgN6hftf8A10LngGPr6RMovc2Q2euYXP8ArEHlycHgncD7g/Y+/P8Aprz3NwusvpdmrCrTwuTl0HxCyxAzLvXhS68kf4vt/nqwEVAHarw61E0Khp6Hy8ET6nhB4g171tWU7u1c9/04rRAYgpSTTfwyXnSshciJseRjvAsMfq4Io8Gj3ANdx+h0AE28vrx909xIGKJjPXqNeEJLnhIjkVgrDaRYNgjkcG/tWskPYSNyewmlXZJi6l8XDyZ8bLUuVdVhoEj1ILH/AKfodax0GZz+Vopl9M0iLi88rFTKEkDgStjyvdkDcG4FeZHysi1dmt4+SONE+gH3CDZtsfQIB/r7fSX/ABn0yXEXFy41VWhfawUlkVvrQqfeNx9N+wruNS0wQXMPX5/a9ztW1hiF8vFLXjeRJcmSaNdiyU234BAoj5BHv8g6qccUOUeyN7NnZ6CY8yY8PpWPwykK5yMCOFc0felNAfJJ4A++hEXncUe0zgAGct9wuzZUuPiJCkoDzLGoP3IUAsf1N6Uw4Vj2GoTGS2mnh6viZGKp2sV4s/SwNqePYMBY+NMmRGqW5jqJDlxhvAXU4pggxJWa+GUWh++/6a/UitZi0VIqsImV23wb4V/J4rRygeZKP4pU2BYICg0OwJ/cnRBsi+qlfWBdbRIOR+G+dfl/wnjUnYzSen4BqrBoD2/r75LsiE6aU4sl0Lwd0SPCh/LiQNK7F5KIssQBwDzVD/mffRDckVX4rgGFL1HwuXYsrAcg/UVPBujQ7fvpwDcioC+qJLYI9lal6Zvxnx2Ip0KHk+4r+vuf11lW9mpmxucCXPzJ/C571Pw7mLMUWOc45KqIomZlKgAFbLUq/c80e2lOeJg5ciq20zgkAF972z37+s04YwbpPSSDbGIMVUm63SHYpP23LfPzrDYGN9lrSatRs7hPOLrmzfiXmwMHlaOdW7xsAAQe4BHI4/UfY6FzZEFVBrTcW8SmvAxMXJxlycCIqZGIcbiSh9xtv5AFA0dw454Qym0PAOVs0vaK1UMO++QzUkXQGZv4/ofnbGD69v8AhBpf1Nd++rHva3+tyvIZSqOu+w4i/h+fJTGCJXFJG7IABHFtdvn1MRx7ekAHn99BgxnvGeXX34Jxqik3uCJ1OfgBrzjkrWTLll90skcEXdg0vNc37dyPexz7abhIOI/QUoe1wwsmeEk/JlK0vjwLlypjATRMQGjYn1OBW6Nls+oVYo2RfvzMDgJAuNF7Q2Ttqbe17rwIJEeEjeOaYMXrM0x8uPESFwNzGaS2Qc+oqKYDvy5Qfrre1t3R15JX/j2NMvfYbhf3svY+vYSSBHzJcuY3xFLUa/YBNoofufudFTpveYJjrrclV3sotxNp2Gv2T8BHsY7wpMCwRr6gxYbQ3btVbjdg99c/Z6Yyz680mlte0VBMAN1mYjnog3UOpYuNuWRmd2siNCWY9h6EFFVvtvK188cEDUDYeY5Z/XqeIWdjRc/FSbI45D56zQTE63hZMvkrDKHH/wCo7MvcCuJCNc1mP/Y+PQTatapszMXZtLTut9yniPw1CRZVyT7iaSv2/i9tSVA4OgOVdKriYCGDyXNfEWB63HYOAyXddvb2IP202Jkdc+tFPSqlkEaeo3daoL4d8QmAurqHUnbIl0QPlfk/b76EOLDbr8jT1sr69Bm0MvY6Hd+N/wBp66d1nGixzMJSYrpUC+ux3FEi64++mCpH9Lxn19Ly3bE4nBVtNgcwfH7uheH1vCMqukzhhyBItdv0PFjiu2lCs4GSFW/+NOCAQUR8QMH2yRkMGPdPUD8njijxz7EnTqVVrnHD+lBW2apTYO0/fFVocQ5ETYbMAJ4SUNXtlhe+Pc/wyOB8ffQ5VsA1g+d/tUMd/wDjiuRJE+MT8JD8f9NkwmgUTlyU3WOGBHzR/odV1WlsdZJf8bVZtIeS35F+Y80Q8O+J2yojjZiebGV8slF/ibB6hVd2jNuvyN6/zane3Hf/AG9/0rGYdmfY9w5zpOvIm3DNUsjw1lRL5X5WXKFEQTwqzxvHJyCCoNEGmAP95gfbQU6rQSTqPXh7JtWiS4QYuP0b6ymz8MfAEuK7ZubEVMakwxcFiaNsQOAa4UX3PtQ1xJN9PdDWqj+oOZXuZmtMxcqXDE8EcqTXHzXt+2ubktNjmmPwd0gYo82QbXkqONW4NDcxJ/Wrs80ujknvcEuoRGHemTpPXRLPLAGVjGqtvjNr6iw2/qK+ff27abN4UbqZDcQK5T418XZaTTXkPCVYiGOMjijXPYEEAk2CQT2qtc4N8UdAYiIEjWejfylOXUPEM/8AYIzSu2cxoSQK+p1UuB7Wp3D2F3pYcS3x9Pyj7MdthB/a44+O2SxbGildgga1DFlI5bceTdnutX3rnTCA6QAmh5px2rtY57oXZvAnieafpkkkoueAshL2NxVQwZgOeARfuaOsBgJNWmMZ1CpdR6xLiyIfzf5k2DPG5jUFGsBowB6SCOACbBF65wIyKxjmvkObA0OeXLrxlT/ib17Lxo8cYRCtOzfxCF7IFIA3+m2BPfnjjWAkugBGAzCTUNh1oqng/r7dVxJcTKIE+ytwFbl9m29tytVgfbtoXkuTRSFEgtyXL87w5kjzHMO9YSyOA3KMvex357j5BGiawubiiy2rtVJtQUi6HGPHlonb8FIHH5xEJCmNSSRapJ6wODwSByQfgXqevYADPr8pv9oLhafMK90YTbnQ5WPlyHv+XeMFO/8A3Y2hub9j8aynWwTiaROov+Ura9l7YDszkciInym6yfqwwgolx8kzyNSL5Wzf7AA2b+9H7++nUq9M5G/l7/lS1f42u/MgN5z7fMZJP6rh5GZlbS6+Z/dQFxGPe2+B7ntpZq43S0Ty+yvVpUBstABzoHHM+A14I5JjdP6Yuw/7RkEeoLwbP99+6j/gSj8k99EB/wB/no+SiNWrVE0gQN9uvLzS5+eyM+QQKoixt3+4hXYn7gfUfu1nRgDRdVeKLcTzJXUum9LxMKG4oo9yi97AVdkd+7Hg/b9a0T3AHDTF9685rHPirtTjfJv0N6Cz+MovNvMn8yMDiPHFU3HAIqwBdtYu6quNYzuDjv8AjkqH0zXPdBDdBbzPHwsNxQPrrT9RcJi4n5eADgRKu6T4LkD+i+3Pf2AYZVVqX9iD5nrrmmvwr4SGBGHmBMhHEMalnc/8Tew7fAHzou0MYW9cykvaHux1Dll+APmTyRqfKldi35lEs/TS8fbkX/XS8QFolL7zr5eaR08M5ccCB8gnkbAY7HY8LvdW/faOL0gVKhvht1w+V6L27JJDj3uFvlKXWulOJto3edXqjdDGx/wgmmB+x1ofE4lSxrS0YDZaecGxF3GmWZhRB7FRdcc8jt7aAjv23Jv+gB3n4SxnOd1ixXb51S0JDkxeGPEDANHvZd4ohTQPb1f4h/mCe+lvDmHEwx1keC3DTqjDUaCOPuNxG9MfhbNmRo5CTJtz4RZNkrKrowr2ul/etCamKoHHOED6DKdFzRAb19pZ/ErpzQ58qs7uCTtLkkgAkVZ9h7D4rV1WZkmV5/8AHOaaRaAAWkgwImNfFQ+BC4yYgjUzSKq8XzuFcX//AJ88aWHYb7k3aqRqjABddU/Ebxq3T1/LYg8tq9DbRQG47qB7AdgNvN2DS8i2mWi4zSqUVXG9hby/G5XPwq8RZE2FkZGfJcUbWsrCiVVSX4AFgcVXckj20bTchZtFFkjDmhkf4srLkrDh9PMm9qB3BXb5IUIa4s8n9a1hwi8JraJAklPXiXoUWUgim3Da29SpogixYu74JH76O/JID4uFSi/K4C7EBBbkk2zt92Y/vQJ4+NaG34oS4uFslnUxgyRHKyYonWLndJGGI7cDi2s0K1jgNVtPFk2yrdO8aYmWfyzoyiVdqrLHSyCuw7jke3H21mMZQt/x3NOKZ8VXwPDWBgSPslEXmgbopZAVYC64b1fI7/Oia/AZS6tI1wC6+EpjwcNYlKr6txLMx5LE92J+/wDy1tiEFxZLmf8AhliTNuBkiUmykZAU33r08D9O18aAsdFj1+FSNrLMxJRzxT4f/NQIiMIpIXWSFytqrLxRHuCOP8/tow0tgs0UzKrXBzamR8Eu9I8Oti5Jz818fHVEKtsY7XdiRvNgbbv6RfNfurvEycv2q5a2n2bCTz0CvJh9N6szzQTvury5mhZozIvw4ZQSK4DV24vRTExqlPB7vaDK4keyQPxU6+uP/wDhOEoihQAzkE25YBqLHk8G2Jsk8e3KQ2XSVfT/AK4j+lywxFfn7e37jRpgIK6z+FviOeZ2wMh94MbGF3O5o2qhtb9z+nOo9qZ3cXP2TabgO8NCPETqFJhRNj4qmJP4zqPMUcWQdp3EkWAfYHuTfudPpk4e7koNrwv2gtqmwJv7wocTojSkMQHdj6tvYd+5+eNaaZcZKE7ayk3BTTT0noMcKPyvnEERqDxGSPqY/I77e5ri9a6WCG5pLI2g4qn9d+/7VbxVgiVUx3njx0jYmKvUjRn0puAHDKoC0Ce39MY7DnbPrf6QqHgVKnaN73jBB1zEXneCg2N4GxoU3ZGSkgvgRKdx7GgD3Nf+h0YcD1+Eup2hPdOEcY+0Yw8ny4tmPuxY/wC87ku9C7J/kFc0AtfoNLLi6xt1vRYWU+8LmM848PpEsHHLAtuAiIszNKSH9rY36uD3uuwNVo7C+XXXEqUlz3YRd3XlHGwUMnirFjZlW3AJO7azXZvggVQuuO1VpJcN0+P4KuGxmO8/Cd0T6yPZLP4h9ZkiywySbfSGjdfaweTY5v76cyqcUgqVuyNdTlwm5BHIqg3jR8oxY+dArpYBlj/3i+wdPgj6vjjt7abULakSPHroraFM7NL6byR/1OXLf46KTrvTS7CJiA9ExT8bMiuGLewf+98Hv8nz3UzRPeXr0NoZtFOWaZjUH5G74Nki5iEMysoBU0RxwRwe2nN3haVRbFIIYEVpgdNksti6P9C655LESKXikG2VRwxXuCp9nQ+pT88e+lOZOWaMukQU79d8PTdRjRgnnsQDHlqVUOnFeYpIKv7NxV127aa3aWFsOBkbvleX/iu2esXseMJzBz8LdDij/gzwJF091yMqVPMUHYCQqJYAJ9VFn789hf76wAvN8us0b60NIbrmfoKxnfhbgSTyZMskpVi0rDeAhB5NsBe0fYjj30zAQM+uuCD/ACzOEN+uvFU+tfiPhwp+Whw2yIa8sKAqxMtA0o5LcH4GjwwLBAwYjicborFGsfTvzPSsJYZp1WqjBdVY0Sfc1yR7cg17aENGet0VR7pg3HBJfh7wtmpmJn9UnECRNfmTSjdJX8qi+FN9uOOK0BuY9VRiaG90eCcUTC6lM0mPmB2RNrIoIIWxztaj3/mrjjT8yozNNve9ltm5WBPjtiea3lsD/EAJUFSDZcrtsEe/fWlhIQsqhpn934KXq0kMYgOVMrBGDxrHFRYqOCSSaHuarWOvYhZSDR3mnyQzrnS4uoOXx5V81o9pjegWADEFD7kbhYBIr/PrtlG2pIEaLY+G8k9HSKdZBJESxiiIZigLUtBgrHabC7vYfGspvAkuCKviL/8Ajz64IP8AhT1B4818SMz/AJbymcJkEF0ZGAugBsDX9Ne4760W1kLqglhcQAeHKfNKnX/EOdL1KebGmmSOOVlVgx8sKnHI+miKJB73oGNL9fWIlPcaVNgDs92pXQOsRnrnRx5RH5iNgxVfSpkQEFefYhiVv3rng65+/OEqlFJ8ERPULlX4Z50mN1XHFMpaTyXU8H1+mjY9jRr7aEcFXVbiYVN+J8RHWcpRyWZa/wDFGh/yvQssPP3WgjADwCBdSSRpFSgXHA2j9K/68njRnigp4Q2RkuidF8OvidR6SQ6tJMGd1UfSptzZvkAEi6H06VVgtHWpXUHlwfGX4HyrWH4iWWWSOOISwq7lH2sxPrv0xqpd+47ChxZHvmzvwUmteL8487dblm27D2lYva+JztN8rXHWqMx9cMW5XheMgX5b+WjHmgRGrM4HNbWF8ggte3TQXZus3hb3ufDyUfYUxLaXeeN9/bug+vFK2R41llOwMmwEhUUEbQf0IvtVn/XT2saP6pT21HAGp15oh0TqzecAke9+4Qccj4+/J7/OlvcC6Ilc3ZYp4yYHn1knDrAkKrAg9Y5kpRQP/n7d9CXTcJTWBhDXHieve6E9Tmx4/XNIr1/IUDVYHpA9z/wgfuBpJIHE9Zn9+BXo0aNZ/wDWWjfv5DoapP6n11sh1WYhMdT6IEAUAD6SwBILD9aB+kD3ADEYyHWS9Hs20mktu7jcnmU1dLwzLEskMDvG30ttHIBI0/tabO7I9V4r9n2io4vOvEIT+InTWycZJcdTIYZWSRR9QDkuprvt5FD23VpFEZdaq97xTe7GYDoI8BC5hK0oYAAh1/lH1f076okDNG1gItddD8HHIyE/LypIFb1B3RvQ6j0kGqo/Sw9xoXlj2kE+qiwu2asKlMfneD1YwgHjjDZJkkYFTPGGIII2uvocc/dQb971NRMgjcvYfEyMj+/YpVypKWh3+a09ouluNlP0eLznjiBO53VB8+ogf66yocILlzLkBdT8b+LThben4FK8SgSSgX5Y44Xj6j7sRxYrnkK2elbE7MpFQ4zid4Lm0XUsiWVFW3mLkiQjdKxbiieSQB7cgWdVkgNulmk10k5btF3Lwv4Qlj6O2FM215dx4sqm4ggUasfI+51zQSCpqlUYwYPoh/S/DON09aynXIkdvTHHCLc1wvu1AG6tVokmxogDF7ddaJLnte60mN/ujON1p3ZmknSGNO0UZWh8BpCDuND6UAUdudNYwWmwU1WuTIYJPDP2O7dCUfHD4cz5GXMkuUybY4YV3hUHF7q5Ulix57jaQDuGlObqSq6dVxcGNtImT8dZZcB3hGKPCkGUsMkTSIAyO1mGNiAX7D62A2ggUu89gt7TaHd5BtVdzR2TnXMxbOL9eGqunqhZvLWBtwbhihogn1EmqAqxfuD971WX6uUI2c5yqnibJeVI5Y1WQxgtArjfviG3fQ+QalX32Fu23SHkgh8C/BU7I5jy6gSRFjBi99fQoP0LqDTZTS0I4Y3WaV0YlUK3ZUXRkkoChZ499LcXPk/CrFNtFrQTOYE5xx4BPZ8QI+Q/lZUsGRuZQsguFj3Ar2+57apFTF3YBEKAUcDS/IzMjcd/RTB4W8StkeYs6Ijxj1uh9LADlifYXdckVzfwD6Qa2Qc/lGahc4N5nyPj8JLzPCMiqxwcndiyMWbyZPqF3Vjufa7PF9tL7zRDgqS+m90u/sN/1+ka8A4748gjUNtZWL2KAPce/Nc+w7++uYJS678jqmbK/Jfmlkkjj/MqdolZaN1VBvc0a50PZNnF15Lu2fhwrnH4v+BppMk52OrSCQKJEVdzKygKCAP5SAP0P2PAEQVfRrBzYSD0fpEoyUUYs07hxuQqwB57E12+SaH7azE3IlMdiLO6YXWIuopBJPk5TpJlEeVJsb0Y0Y58lWr1PfLkVRP9RFPtDezev0pqtU0Gtpsu/wBzv4dFc28S/iFNKBDigYuOhtVitSav6iDz37aaCGf0Ee6NmzOdeucROmg8NeZS5hSyvJuALvdsxs/ux/10MTZU92k2BYDIZeS6FF4PaeZJogS7VvUDgOd1m67GrJ+Q2tpMDCQ45dc7XUG0bWajAWNnFPmPS4ITjKkOBFsVkWdrqQhiq/JsDv8Af7an2irNqaP+P2UlwdtB8Afj9JJ6xNOiAyzmSNvpKve/9SK0ptdz+6T18r2BsdGn32tH58cvBLeQGldURSzKPpUfSD3+yj5YkD76YIaJKx8lOvSPBuPiBZuqSKSRujxVNlv/AHh+Pt2+Se2ja1z8suvJQ1dqaywueuvhX5vxBlJJSZYl7LGtUoHAA/bTmsaBE+qieaxM3Qbwv+fkw4lxCgJuNpnALfWxC2QTQHI441KGTUKurV6dNsPvu+1H41XMwBGj58jtKGIENQ7a9yFFkE8Xx76e6i1pU+z7W6tOEQBv15Jb6f4jyo7lbIlcj6UklkZTwQb9Y7Xf2Na0NA0COrL+4CROoMI71jJGZ0xJNzNLj+twzMzKpJRuWJYrdHk+2pS3BV4O91XSfiaQdPW2vHMeC5xJIT37aqDYWEyuhfh14UaOWLPzGXGx4zvQykKZGH00D7Xzfv7A6nquxDALosWAHfGX2miXwJjZ2TJmQdQUxyNukVAG2nuRu3ih78jjXNc5gghTPf3QHNuhUvjzA6bui6XjrK/Y5EnYn9fqYfAtR+umtaZxHNZ2TnDvFVvDOfk5WbDk5OXJ5iSKQir6At/SQCFG4A8AE0CT204YokGymqvYHBobbefhEepZWXJkTSqSkUjWhrhxVDaTze0AEg8aY3FaFK7sQJdp16KDD6JICrl2citiNyo+bs0R7UB++qAzK8wvPq/yNNpIAjeV51jrMGKyJO0nnEFzJCSrLZ4HBHB54JIHHGgc5jLHNL2WltW04q1EgCYg5c/Dh5oT/wDbTFB27ZpFlvz2los1iuSSd1Dt7cV+gCqwWAsrD/F7TVxVKjgHiMMEwIvu197qCfxJ08ekDKkT+4W9H6bS9V+2s7SlMwibsf8AIkQXNHv6Bbp45gkJWaKREBBiaMjdHQA7jaQeLsH3I1vbNNnC3sh/8RXokPovBd/tM3vPHlfmjmD1fGkkiU5JnMhbahRVANGy+1V9RA22bbn76Om6mCADKj2tu2upuLmYQ2JO/lnv0sFR6t0g7o2nEislKJ1Xcjj/ANoo9SH23Dd88cDS3U3MMr0Nm2+lWaQDnpx4HI9c0V8PygPIjSBhko0RETghA4Krz2BLbVF82x4GtcZZwnr3Rg4TaJgxOuqUcTqM3TZd2OXjA27g54Y7QxVkPt3G6r/TtpbHFpg5eitgbQ3vZ+14z+F2PxL4y/K+WdiFGjDkkkWSDQv+UEj6iD7/ABWjDRcyobmGhs/u8b151nFjzoWnx9rMV2spJO08EEbb9VdjRsEEayCLImP/ANjbf11ZGunStFjLuslaW/cgcXzz/XR02yYKl2irhbjbqVZxuqhqPNd7rj9z7fvoalMZIqO0PiXHJcY/EXBGODjMCF3NJEwNBldi3PywJo/pqdn9cOoXpNYe27ZtwR5JF6X4flyJCqLwPqY3QHz+miaydYVNXaW02ybncF17w9NBjQflsPGfJev4kleXFzxukmYba78C/wCvZjqzWDCy680fx9XaX9rtVhoMo3cvzJ0jfrXX0jRtuRbyoElaAFFVVvaiVzVs3qvcf0FanLS443qpjsI7KgMuvhCOnWsazTljEG22zFm2H+VQeL+3x/XXOda6wNxVMLPTek+XIeZjDAv+8e1Uc7B8/oByT8C9Iwgd52i9oPcG4Br6LpPQOhfk9jzyugZw0cKILbbe0yGuSfqo1z+mjDNXW4Lz62045bTEjefgbuJz0CVs+R5clmctISxX1D1VZof51/pop8lwa3s9x+VfX8Py/qqr9tG5pJUjduAAC3/DaPibFEh+jzYSBRLBhYPPcekV9yefZIqQba/H3fxVe17M17ZPQdr4ED1SR4nabIuSUSNIrFfX3VQTS17V21QX4+8k0GCgezQLp8zofQNxP8tX/wCa1ifUY1wuur+DekrDBNlZwASeLyxGT3Q0SbHYccV99SVX9o4Aae6NjTRbDbmZ8Psr3H6X02HGnzcfH8x4U3xiVi62eFOw9xfPPxoe+SAT7JoqHFEDw+N3hCUen5cGUss/U5ppZdwVFFnbd2VFhQBXY8duDr0KbKbWmc9PyvO2l+0do1tKA3X6H2rHhDNhhyZxEkqwywSKVLBiP7vqoc1fFf10mo3FZNxOa2XRIUnh3wRCJUlyJQ+NZ3UQlADglmIFe5Cm/wCunNH/AGU9Ta3OGFguij4ERyHbDNxAnyti7YYhVbrYAyv3INEfJIGjwOqclFW21mzs739tbyc8uAyzjkqeX4mwIGYJ5khTgAXs49gSf86/rppqU25KJn8ft9dgxkAHz66KSet+JZ8hrLFFH0ohIAH7dz9zqd1Rzivd2X+OobO2AJO85/hCJJmY2xJJ9ybOgVrWhogCFHrlqzXLlmuXLbdrl0o30DxNNjve4vGeGjYkqRxdA8A12OjZULTZQ7V/HUdoFxB0IsU+dJ8S4mR/AVDG0tqRQHG0ncHBqwRQFXyCDxWqhVa44YzXg7R/GV9np9uXyWEEbs/P4W3WOmhplkmx3klB+qMKI5j2Bk9QKk9zw1ntwa0s0yHZddX+VXs38jTfTPfjhr4W63TdVPE3i1/IMcyI7ZMCMH9lId1IodiNpAoitLbUAa5h3z5gdearbsZfUp1gbNkRvv1PBGPwn6ykGLnZDCkiVCUF+o0QCT25NCvatC54GSdUovL7/Xh1mj3hv8R48mc4uXEMeRzUZEm+OQ2RW6qBJ4BuieODxo21IKnq7E17MTb+fsVv1yGXCoQ0I95ZhVlgSSVBPAJY8n2GjflLVPQIe8tq55eSIYEkOdCoyo0DxqXP84Tv8ij6asfOpqjTHaGxVlMgP7FtwVzrJ8WM5RYccRxM9KxjWSVuQAQh2xL9iwNX3+cwudnfh+E9raNEnBFtZ+fqFQ8Tdb5ZJJWlCk0vmO5c/LMTVDtsVVXvxpnZin/a53IKbqlYDDYb+vde+BumTTN5pUuoB2Bj6V9gxBIGxbJ471WsJMYjkjrOY3/jbmc7fPFS9fzpcp1xoNoijIUFLp2qywv573qeZufJW0aYpNn14Ju6F0qHpql32NMbAF8k96JPtYvaO/ufbRBpzdnu3deXNRVto7Y4GCG6nh8D34IYmbLO7SSuFZiCoBNJR4rnmj/X99abi6wAU3Dsxz4p4GLEgjaeISTP/NFYJquWB47n27+16xog5ShcW1GmThbz39blayM2GNihUcV8n2vvt0TsU5KVlOgROIeiROmdPM+TGcYbfJ5eX2JAor979zqWu9o7ouV7GyMeGF9QwDl+FZ8Q4eDNMf8Aa0Wcrsfa4Yn2G5R3I7WCPa+2ubUrNFwuNKm7TllblOnDTSyqYvR8DBjaZd2Uy8bTtVL5q6stz7MSPtrjUc/ula1sHujxMHyiyXut+IZcpxuPtQUHgH4uuw7fpomshFYK/wBGl/LSCCZh5cyMJB/dBHBrmxYB/S/sdGaYN1Ma095unXolyXw7LQBljjQtds1hvjaq2XPcAKDenydyAVaYknTrqUfHToMeIby0MJrc0lCSZhXCIL8tLG6iS3PNAVpraUd568qvt7qzuz2UYnegHPoIZneLsRTccJlYfSXUUP68/wBBphqMGQlLpfxe2OtUfhGsG/0gPU/GuTMrIWCIwohR3HxZs1+mlurOcIXp0f4nZaTg9rZI3lLjHSl6K81y5ZrlyzXLl7rly81y5ZrlyzXLl6DrlyYPD3iubGZRuZ4r9UbGxX/Df0n9NMp1XMyXnbb/ABlHaRMQ7Qj53p2y8KLIxwVR5cZmMi+XtE0Dn69u47SrcboyRzyDo3UsffZ1w6+V5uy7e/ZnGhtFiPI7j+dRaBCxMXycHLx1V40WFZislF5CZUDM6qSAFUBQoJqySeeE1GFsT1dejQ2hu0vLmGQJFsskC8R9HkgwsUZBUSFTJjmPvtZgWV/g+oOrDsSwPJGithTaTprOLRY5zysR8jkd665D1iEdNxX6g+1pIVLEqSx4HqIANWKsmhZ1rakcVLW2YvfLDEdfhVuuvCnS8rIwWEweLYGRgQNxVT+hAPIOhrEOaBxTNkpOp1pecguQdT67cYGwM1VuPdaPHbj5N/p8aPGBdHS2XvZwN29LKqSexJOlL0V2LFyzF0rF2RlGn/3rqluYlILV/wC8bbGB2rnWVHSA0GeuiotnpYq73nIHw608OKseHsbZIZGio2ZI8dKtAeBuJ7EKaAPxz30ttPBBJuOj4o9o2oVRgaO6bTyjTdv3yVTz8SQuC0m9dxYUfoHam+D83rWmRJS3Q3utH5RDExII0E+XaBDviQEbpa7MVq6J7fPzXfsxJ6/HQWtDw7BT1zMZT7nh5o0+bKIzK3onlA22B6Vs0P8AhoFiB8mydHl458fwNPPVSlrXEgZCQOt51Nt2iVmikBrbI1e5Pf79tEanFA2lbRE+uYU5H5LFRY4F9LuXClyK+xNc/btqGlTi5uV69Su2ZJXMczwjlQNvaMhFN70YNx/4dVB4yKwVGnIpl8NT74plBHqKoVNfzWBx9yP89Jcy4PVkNWoW5L3p3S/J2vMQps+itzN+g/1OnNbJgKWvXABxGArh6abLELjq3BdzchU9wCeBx76obs+rivIqfyoIw0myUA6l43SJymJDFtXjzCOW+/FcaM1gD3QmUP4Z1VgdtDzJ03JR6x1iXJffK24gUABQA+ANJc4uMle1s2y0tnZgpiB780PJ0KoXmuXLNcuWa5cs1y5ZrlyzXLlmuXLNcuWa5cvdcuWa5cifSuvZGOCIZSgJsjgi+10QRomvc3IqbaNjobReq2euC6n4ZzGzETK2hZUV4pEIGydNpLLzztaqsdiDpzoqtvmvDZRf/H7RgF6bjIO49eYQifoMJVT+YP5Zq24jx/7VYJ/hRnb9O4kGQMBVXekHELFexTLSO0aLnXQprSdpusxLIfKhhsRx87W2RsOea+uyO/Cc9tcy3r7JT2DsxIuY9TP7XPfA2dPh54iWNmjm9MsLAHfEff8AukgWbHHce+lunD3ty9JzA4wPAph8Tfhe0ckjRvcQNqD7A3QLfbtz9ta141zUjqj2iQ2R7KHw/wCFD+YQUVgAPmOa54+lL53E8A18/GtJFwh79RgJ1NuOvkjrZG7IA8klIwBDGu1htQUDya2rzV8ncxoXQEE4pd+utU5zQylgB5nedfwteqYE8n0+h2O93UD0/YGxY9rI7/1JQpwRMgSMlnQHl8tTGirtG2ZZL2sF+mwT9RPuKNH3HBWe8baJxpYbOvNwNR9Kn0eU5OTJkSru8ohlR+N78hQeOAp7CvvROtEkyb/O4cs/BFWIo0xTYYm07hqeZ9yjXVhJXlMVV3G9twuiaPHJG32FWABoxJ5qGWtdwCnw+n7kUljyB/KdYQlOqEEpZ8WyM0iSXZlRW9J/mPDDg9+B/XSGNtdenjAdhCjjx2VRHkSuoo7Y4x5knIr3rbf3I01kus0Sp6tSmw4nmFLJjY+PEDKoggDBisjB5p2AO2woAUKSTtW+aJPFaoZQDTiqFeZX/kH7T/w7KCTv3eP36oBleM4I1b8pFJ5h4EszXX3ANk/10fataO4ETf4naKzgdqeI3DX2SXnZ0krF5XZ2Pcsb0gkkyV7lKlTpNDabQBwVUjWJi81q5ea5cs1y5ZrlyzXLlmuXL3XLlmuXLNcuWa5cs1y5ZrlyzXLlmuXJk6d4gWJUdRIs8cZjQqwCEG+SO/F9ux41oMIX02vGFwkJ66L1/wDMqn5iF4i6CNMkrtR35BUNVA32o8m+2nh2MQ7XVfPbTsrtke2tROJrc2zcDf67lt1PGZp5ZIVkMzxsksBZVcAimfGHZgeSR3Wz/eOkOBZMr1Nn2qlXa1zTbrPiFR6BjrjhpJlZRjxPHT0GO57F/FA9vY6U84rBUmuAcIMlVH/EiRZpGAJVljBQ8rakbq/8PAOtwAi6YG2Tp0HxbhdQfyraCUUIldgA1X25onk8fvpRY5sYTbchJLDJE8dUv9UwpOmuQoKkxsitYJYnsze1DgAd6vXMq96yaWMqsvfr0Wo69JIhaRDtKonpoGRl2lh/h4781emurE2GaQ3Y6bL3VTP8SeZLIHMgDSb1K7SVNEVR49747HWKgNAyXvhvqPkbm5PZ2FXYW+LJ4JNHdocUZLH0m1P7BMfTvGTzypGsBllJAWq+Y9x/4R9Z712/ZxqgC4UX/jwJh1tU1pAyALPkyebQL7CFUE80AB2F1+2kl1Y5QPBAf8Rndwzzc6fSySui9of/AD86zr1TP9nc/gKLw/8A72T9/wDnr0qH9Svmv5LMJM/Ef/tY/wAA/wBdJr/3PIL2f4T/AOL4lKZ0pewvDrli1GsXLw61cs1y5ea5cs1y5Zrly91y5ZrlyzXLlmuXLNcuWa5cs1y5Zrlyw65cthrly7P4v/8AyLF//Y/5Nqmt/wCodaLwdj/+XW5H3KreOfpxf8Y/005/9mLyP4z+1TkUv9c/7PJ/jj//AJ6jf/bwX0Gw5jkkqT6f66XqvVGS8g+tP8Q/560ZrDkV3H8Sf+zxf4V/5am//Yl7NqlHqv8Ausb/AA//AN9dT/u7rcqXf1CTn/3n76ehCYof9xkfon/1HStRzTOvUJj/AAu+vJ/92v8A9Wud/Zvip6//AKj4Ir1n/fyfrqsLx6f9V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TEhUUExQWFhUXGSEbGRgXGSEeHhsgICAdISIiICAjHigiIiImIiIhIjEhJSkrLi4uIiQzODMsNygwLisBCgoKDg0OGxAQGzIkICYvLDQyLS4sLDA0LC8sLCwsNDQsLCwsLCwwLyw0LCwsNDQsLCw0LCwsLCwsLCwsLCwsLP/AABEIAMkA+wMBEQACEQEDEQH/xAAbAAACAgMBAAAAAAAAAAAAAAAFBgMEAAIHAf/EAEgQAAICAQMCBQIEAwUFBQUJAAECAxEEABIhBTEGEyJBUTJhBxRxgSNCkRVScqHBJDNisdE0Q4Lw8WNzkqKyFhclNVODwtLh/8QAGgEAAwEBAQEAAAAAAAAAAAAAAgMEAQAFBv/EADgRAAEDAgMFCAICAgICAgMAAAEAAhEDIRIxQQRRYXHwEyKBkaGxwdHh8QUyFEIjUhUzNNIkQ5L/2gAMAwEAAhEDEQA/AJcfpcinIzfy/l5QSSgjWsvAIIHazxYIvi640mnY35gFePXe17W0mOBZYHeL9ZJF8KePMqLJUTzM0ch2vaglL43AV/KedvbTKgxNur/8WmwTTGHw996dc14BmrDG0kmd5TsuQ0arusE1fG5lUNTVzXudLwHLkpnvml2jCMImdevdJ3UvEH9nM2NjgSsCDNJNbeYxA4q+1UP/ADy7CBIN+tOpXUaX+SG13EttYNMQOO8nyFkUw4OnPiCSQSRRZcg/hBhsjkSxuQ7bBrcKNCiPsNT4SHZ5A89E+ptFUTTa2XCL6R98lrA+VFlx4+Pit+SRxahCQ68EuZD/ADDuCCKIGseGObY39UWz1GgdrVdfXh4Kj478HySZU0+GpmR5TvRfricm6YA9mvcG9wdbQf3YPX6T6lVjAHOOfl5ox4XwcnAwZgVRp2kR0hJUlaIBLA9jXPxQGmlwDSZzsvJrOZtG0tGTWgkn8bue9UvHfjCXFyDi4m2JUALnarF2YbuSwPHI+/30xowtDfW11mx7IzaGmvU1mACYAFtOSs4PU3zMXLy4aSdcVkyVUnkgqUkUf8SBlJ7gqP11O9xY4Rl7Tn5r0Bs7IFN94gibkxod8SkjwLmSR52P5ZI3yKjAdmVjRse4A5/bTX5JldoNMza2e7j4J1zJMfOTJXKJiXEyHWNowiAI5NKRVd1PIFk1oKYDRAsevbTxUtepVpvDmS4OEeIuPPVF8DCSRIsTH9WC8EgeXcLUkj1d6J3DkDkE+1AaCo0Y/ZJp1qmFz3mHbsrab/fetOlpidIC47TjzcobmlK0FAJCfO0Ak3d2b7Aae0CS45+yTXfX2tvcaMPPz57rKLwpkSky/n1Lz4jMYnb3bYzUDXPA3A+4I+BoHQ8y45dR18rarmUYGz2xjygi/hJ8kJ6J4h/tODKxcvZHUZnEsaVt8vk7gO/BOuqtbAc0AEbvKFcyjUovaGvJBsQ4zfPNGcHBgJw4YkeXzcRovzNlSiyBqKp89xZPY/bSaVEvlx3+vXmi2ra3UxhkYhcC+WcHnCpeFfD2NhZm388jz0UWMUvJrg897qhwb9tU4XXym68+vtFSuxpwENkEmPb9ZIN4ajCQdR/tBpPIVkV0U+ppg7NS3xfBJ+xs8aWA0lvLx3L09qNSB2OZNjpGd/OyaPw/8Q4UgfHxsd4jGrTDdTbio7k2Tfb9h7a2tTYWGJneoW0dpp1mvquDmkgG0RyQHBkx5umQR9QeRGknklidas7ioYnd7Ftx+PvoGYQXAaR7fgK3azWxNfT3GRGd/fcjUnRWxIHXBjlYxKHG8DzHnl4UlRYqGO2A59TD4vSx/wAr7Cwz8Fpr06VMGu8Au8IHvzVbM65J+aj6YymTcEjkZCVcSGjuXt27n576filmJ1jvXn0thEF9I2mw0tv6sr4lWfHdMYuHhkMOPPI+4uxAWSRUAPIAVRJZPrJ4rSAJMndcK9zv8drbXcd3XQzVDG8P5XTsUpEiZDySfxgCNoFFdo3DkV3b7/bmiqSz+9geo5qBj6W3ViQYwZXvzt6IxH0dkZIBCYcRP40/l2DPL/JGOLpaUmuBz9hqZpxgkC5tOcBehUq06DAarxyMSUmyoOo5xlhyXhkvc4ksbNtlihHZQB2I1RJAjRJE06feZM7r5nVMfWesTtgSy4cTr5ko8spGN/lAEGY8Eh3a1G2tq/rehLcZBdH56+UNA0tmf2IfprlwHDf7of4Zw86LDnMis0jEfl45SGZWPBejZAF3R917aJ4DhYJVapQFZhDoiSSMjuG7ehvjnr2Z+aGJFJKu0IgVPSzuQCTY5NsaHNa5hOGXW+FRs+z0MJe28k3O6SmyaaseJZpZWkRkik8ggyTTCj5SH3o1uPtR76W9zXAOETr1wS6FKoKzm4e4ctwGfqbwiuV1HDVtuU8STgAOiZCUpoccspsCrNCzZ0P+O51wfNH/AJnZ9xrCYtIBv6LmGd4lyIsmeOVmMbOSNtKVF2rxkV7Vx2I/rqiXObErKeyUnBr2gAj616lOOT0rGjRMgxRy5fl71AJUOQLV9nIBPHtwdY4NYwBR061atVLZwtm4tpY3hVfCHVMucTGdVjPlskEzIFMTEGgt+11yPn+gOvAFz1qq3tpUTiabH+wF5GluGkeyF/2MnVGZ5G/K5kVLkoV9LAChKBYq+AQOLr50dMEnOy3aK/8AiUwWtxNOgtH7U+/p2RHH02ORwFb+HLt+p+b5vndZobQPYe2jLW6G+/Ty0ClnbKZdtDgIP+o0H2rH4hZ0gx4xhzOEgOyYI3qBA9DEg2AR7fPfQYoIadyLY6LC91R4u7KfWB4rTw1LkZEeNloHeTzhj5ICk+ZESvqNd9t9/Y8/OpqvdJnw5r1mimR2UaZcOvlade8Ux9PzZseLAhWONirbrLyAjuWa+4J7g9/vqns2EQRPMn7t4Lz6VGq9uPGWm4EAWGWoO4TvVjxn4Wbqb/nMNDvdUZ0I2rIpHpkRjx7bGS+CPvyDagFpTmvNFvfBidBMH6Oim8O9FyekYWZkMsbzFUHlKwfagam3+1U3IHYe/wAbVYTEgxl5oae1U69QMbpJzE5RYTNs/tVuq+J8DBljbDwYmLxrIZCxFBxe1RRo9x7fprqYyJ90FTZqlXE0usDabzzFh7qx1XoGNJJNjY7MsmaI57b6EsPIBwTS8Hk1Vgc+yJIIIuBlv/KqY92AGoYjPdu9Fv0jw+cfp88UeVFJNkbhEYmsFgOVVr7sFN18aOoXyHERHXmkdtTqVMtNRca34e6UvE3Ssh8XEnkSQyqGhkBU7htY+WSO/K2L96v304E4iCuo1qLXuDSAJ9YEp06K7/lcXGMqxZ/okRZOzIpICNwSCU+3YfbQl5dnkLKTsqbaj3syJz0EjTx/KvZXh/p+PJkx48sa5eREUWOR6FNRYd+CwBo/5VojTc5sAbrTfw48+S6htZY8VKjjgEwcNhaJcZyGUxxXvQGmGbjqYo0aKFRKiNZhpCFR15Avhgb9zpdBzi0027zc8/ebeKo/kGU2O/yHycrDUwfT64rkK9GyXyfKWKTzTJXCtYO7vddh3vTQYbGqpFekGYpEJ7/EHJGXFlRQoLw8kF9g5l3L5bO3uSroRfwRpdMHFO+evnxQiKQZiOnvB64hDvA5PT8PJ6jInL1jwK3G8sbc8jkUO/2I0TsLiAbj36+UNYvqdym6Dvzj8/hGepdE/tb8jlR0iFdki80oQ8haFcci+PY8aW6KUxYG/Xuho16jHYKkuIOYHul3rXjuUZrS45UxoGjjD8gj3buOWPIPcCho9naaYG9N2jZadZuF3ombwhlP1GLIm8qIZ0SCNMk+kHzQUs+29Vv78ivv20EYZP7U9Gj/AI9ZrWk4DMiZjjv+9VX8Xn+zolbGssB5COR6YVCgttr0lpGti5vuR2Gup04aCczfrrJC3aP8qu6mcm6b9PTXibob+HDZbJkOjyN5pEK36grty0rE2B5aWb9yy/bXVal8ETPXXBVu2eiC2q6G4dcrREcvlQfiN1rMiz2USSxRx7VhpiAVVVF3/Pfc3fcjR0wWiNUumKG0NL4BnPXwTr4YwVaPHnaCNcjKTbISrVspi7sFI27kHftZ/op8VJOUA+en2k0gaNTAJIxd0TkNdDkbAc9yWuneLMV+oBgswBYRxuGpQAQEHlg8D6fe/tprWNw3QV6G0hhcHAxeI+ZRAQxx5c+KJp/PyEY7+T5QILAVx/p7e+ld5kgRay1pFelTqvbDReN+7r3RXpWPsIRovzMsERJnVLcsw9CJ3tjzySAO50DqsS2BJ13JlPZxViriLW2JbeD1ru8FrkdQbHWFMkxxTTF/LMUY/wBmMn8okHd2PLMbv245OhsEyNNev0mVnio0dgbCJvnGi59k+As4O1Rhxf171G778m+fvqgOWt22iRn6H6Tr1jGw5M3yHWR5JFDhSm9BuWyY2ChgpI72RyT3J0LMInFYddfhRvG0dmHUnedvMEfmFB1zpsaTr1CZmiigVQqId3mUfSFIoUbFr2/bRNBPeIgW9Os0plUtb/is7zzOInITnP1+kFn6nD1SRUEs2PKCzLZ3K1kk9iDYA4/prn5zNuKdSov2Nn9ccwDFrZZapg6b1PDHny+XLNNjxGOVlbaXiFBiVIq1I3cH2I44GprWm0ql1Ks5pZvm504JQxPDUKkZa5QbDRgwYD+KCDexk/lYV37HuNOJdhg8kT9oOLs8N48PPrwTLAYVZupkywwSELLEYiQ9kgMOw9uxv3++kgjFhEZ2HwlupVTRFF4l0Z5dFEMzxl+XzIMdEUYUgVUlQkWGoblIIWlJogi+Pbtp78Ja5oGm72Uuz7G4xUc44gcp3b9TI1J5ZID4o6TLmYhlMJ/OYshSYAlmkj5UPXet6tQN0LritJouk2NiPL9L0qjm0T3sjrx/ITP4Vhnj6MfTKsywZCopX2sup55B71x76Y6GEHUqJxbtD3DNggHcZXMvBnU5BlxxlmdMhvJlTcTvWT0m79xdg/bTX3GarqsYymXBoGG4jSLo/wCIPAcrpGmK8eTLj7oZ1jdbSpHMZayK9Jo/BBHtpVIm8raldtOC6YO4E+wRzP8ADmQs7yLuLJ03y7S/U4iCcEcdz272NJxDFgGh661RNfNHtXiAd+knVUPww6VPHHPNPjzGKCp4xtZS0sdkBRxfwfb20dZ4hCWipUbhN/jnl+1p4f8AxAcRFspI2DzeqQCip2jaaHBAF8V9/bRAFr4B0GqHaNjZUpHCBqctUfjlyIRm5c+NFJkQIphmQ2HRyTu4JPpXn2+NZTIJLvQ6Xjr9qOvSacFEGxz5xaeeWmnBco6Uj5WZGHYl5ZQWe+e9k39h2050gGFc/BSpEH+uXwnfra5EuVmmLfG2TnRY6MLWtu8jmgeNqk1qXtGlwI3E+qpwDBBytnuA+lP4p/FCeHMeLHC+TC2zn6nKcMdwqrN/P79tVtFr3+fVeU3YGuGIEt3RAgaZC/irPVuor0hDk44Dv1J/OjvskNB9rfcs9V8DnsNLpggwRkLdb1RUZUrsAxRvsDJ8Z5q54oU9Y6bhvB5cUhke4mcDcyjaxUEi644A99FMuufMqek07N/VkjI4d+cxxSz1HrEmHkYnT8SQ1iyASEEhZZpCN4I90F7KP/FoCA4Fxvmr6Lbd+2LPhor2bj9OyMj8iMeSGRHYBodlk2bBJAv7XwOw1uNnZh+ShYza6byS7ECYg5i/Ba9D6jEJSY90HTuntvJu3yJiSqF64LEiwKIUKf10BaHWJzV1Rz6bSWiXZDToBEvCWRjZbSxx5OQQwLNDlAOqgGy4FkUO1WO+nOaMBM5BeRUZXZUpsLRcxLZB9/VDsnxDOektJjp+XilyyirCNqxxBAasAG2bu3c8jjtpTO67ivVdSYXtab6ib8J8PSVU8A9WyZMpMZyciJgxbzPX5YAJ3hmsqAaBs1z8m9UYr97JSbdsjH0y5gh2kW8DET1dMGRihsnKZ82O82MxYhjkLARg7fmudu2hf83PJuRpx2OmafXJoU24BlHlrfj+0qL07D6XODkSHJyI6Iii4RT7bmPc+9e3HB1RBxX666KVjq7TSIYMINpPwPymrpHiCDPiypmhMMkabpWQjeyUaVXAU2xAUDvZHfS6zGEEgX/PUpNKjtFKtTpl8sM6ZRwlUfHXUsyHAxkUtArM5lWNj/D7bI2Yck7Sd192vtxpdJgBnf1+laH031TT3eXG3DVV/BPUHjwpZsx2MG9BDuNsTZDBbBO26/zqudPxMJwuuo9r2Z7nt7AQdeXFH+sY6STM5z5YSa/hc+ngUPp+OdThjo0RivFsE8YKGdH6uI8r8m+ODFjp5fnOtyxgCzz8Mf5f6cadNwZ3pb6OKi6qb4oMfA47+MrXPTKkmngyI9+DIAUkQKBEooJIl/HBdP1OhaJhoOR4qiaTG9o0DGRrnO4whWN0rE6a7zySnIliYqsSpW1jxb2R7H2P+mtBxgblz3VKv/HGGRnxnLrzVvOzsLAlB8iSVslN8vNBUfcCoBJ3Hv3r/p1NgLRiull20Vy7s3YQ0xvJI+Fa8B9EfHz3EQM2LNA7QuRuRyAGTd7blYEcgEc6XixgBwvuVe0n/jcAYPnGk6pWHj3N81/zJE8bWssEg9BF8qK5Qj2I7H51QQHNgZcPhA3ZabTjEzvkn5TJ1PwscrpkB6dFIV8wytFIQXTcNtITVrYJPueDpIlrpN5Hz+ELdoGNwfbDbgdfO6aoOo5WPhQ4+9Y+oND6N63u8s8qWr1NtI4Nix3OjDQy8CfhSdqK1QuDiGAwefI6eCA+E/GmZ1BDBvX8zE6yoaC+ZGDTrxQDCw1+4sHQVm5OiVa2k2mYmx9PIZLbxH4kxunZUbL06BpXRXedTYJYeoxgcd79x8Hvo6Tg5vH2SamzPqAgG02m4Mb8tdEDToM6z9QkhWQxSws8LgkGQSMkihfdmC7rA5G06Q547oOhv4dBegILCXWHz9SvH6nLiZnTImY7olTzL5IaVjuB59k2r+2uwBwc87/ZaC3BhYJBB9VD4n8ZZf5t54sv0pJ6IroLX8pSqI7g6paTEKKnQpvAL23gGfrciPiro+G8hxYJfIlBbJnWRWMaHy1ZkUgX6AGPb3q/iYOLCHi4iOvZeg3vCHWPX7z+gd6MJlfDEGUjYUMBMrD6ZFX6jTCz6vSf7vI96INeWlwI7x+UivTYWYiLdBV/DPW+ktkumFjMmQ6sIS9+Wz0SAF3WoJ9uPjT3sIbMzGnV1Jhe4tbUHdnOZI52HuUpeFvF+THlTZsxeULbyR3Ss7elRVUpFkggWAp++tc1owxv/PXFWuGJpDt34TD/APdvFmvHkpk+QuVcvkTL/FUEkmqNEHkgkdq0xjpBIy+lC+sdniiSMQ3nylU+qt/a7thwoIpMMFMVDdyRpSurnkBxtDCq9x99La64dv8A3+VQWupMyJjP78/ha+NvCkkQhjkOzGw8dfMfgkyO25wi3yzMygXQ4snQtfDoi5MaptM4ryAc413fHmqeHnYxjl6l+WPnRzKoQyEpuIBVzwCWtSTZKk/y86zC4Hsy63Xp1K17yQA0X37vDepuo9Zjgjx81MdPzExJUuSVAUgEsBRJJque138a1rcTiybBJpUntBLjkfO0/O9EuvdKxpsDEhilixZZB+Z8mRjTtJwPWfgcLftxz30bLCTc38kmrWeNoMAloA8Jv48fBbeFPAc+PBmTZLiBWi2eavqqPdulK/cqu0f4jY1z5MALW7U13eAMD3yslyT8Qp0IjxkjjxUG1IHQMCv/ABk8lieSb7k6MNAEQtdsuN2N7ji4Gw5DLzunPquLC3T8ed/KwMbIG7J8palmPGyNODan1Mb+xo6Et71svY36+UqhUeGuxd50kDiBv3bjygKtBJ02Xb1CN3CYKKhhoilvanezfqJu6JB0s0y2wNidc/Ra6rXeDTe2CQYjXhJy8st6UureE8nImefHUzQSsZFlBFUST6h3BB4ojTpAsuo7S1rAypZzRcZ5ajeE3dOw0woGwIpEOewEtkWvmCtoFghtvO2+zUaNA6Q9hJk8oRs2o/8As/139b/woPDmHm4mLkSZCNM8jAJBJ/Etvcnk1d//AC++mF4BjTrRIrtpVnCHYYuSLZjfZXOtdXiD4cORCrz8EQxx+mM2aJ9S/wDWlvSycUk2HlbcFtCi5oJpHSxnPibG43qr1/wKmTkPMcnyy1ejaeKUD/TTw0ESEin/ACNag3sy0mNZj037+K0yOrDJlkwcs7C/phdSQSL9KtxzYFBvngjm9ALxFvtPNLsmmuzvGJvu4RHQ0Mq50bPlgleAwCDDiTY0kzULPY+rg9ya/X9NZmMM5+ix7W2rC7s4GvgguR4iyMadDnpHPDJZXIjABdDQ3IVpGI4JUi/muNZhaQQ3NVdgHNa4SNfwUY6x0aLKZosvIRpIlLpJGNjiLgqCpFOKPt2/romwAL6c+utF5/a1qZJYw3ORyJytGSo4/VRJgvi9IkyFfHPmm+HlSzuK7fgsDXHtrXPwtGPeqadB4rmpUP8AYAePwM85VjwcPz0fmzYUeRkpKEMrKVYhuA7DhHKHvx27891VXEDu3HXvonGmxrsOLCTlx8OCvr1qHGnlizuoB2f0KkSWkA5oFgKscHi+2ifTcb7tCp9naIBa3S5Bsfb081D0HB6jgzqxcT4VmaSUbWRo6veCeQxA/l+R3vSqlQAZX69FeGMqCD+Us9K8M+fOMvpmTGqI/mMJGEcmOO53ryCgHG4Egjg6omBDkl7y1sFpJ64+aYPEEWB1ibbDk/lxiq7yOyeh1tdzR+rgCvfvd18rY0sy1/aIOe1oxCd/OwQ3rfiTG/LRy4ImD4YXHjaUgjabPmFarceavgc8dqx9LE+CbJ1Oo5jYIiZ15IF0fqqP/tXUN8nlsohZKEjMpDFe20oo5NjiwB31j6Z/pTtOe79pzHgCXCdyO9M8M4rzf2lLmxLhCXzGU35u+9/lFa79+1muw5vT7u7sKBjjTaKbhJytF413+map9Q6FFHOcyTNjOLleeY5AGMjFtym4wL9LNz7cftpJLoFOLiOX2q6b2ul+Wdjn9LTp/VIcU/lmjMkEsbp5wb1lJtvqjWwp5UHafV3HB1zZccZsdyKq2WYW5ZgqzheDY8CaXImy4JfyY8zyIW/isbpQw42UxXd3I+16YXugWz4qUg1AWGyCdO8Vzy5kfnLG8cmSsjwiJQpJauKF2ATRu/10LqTA1Uh7psrPiDpGc3VWDJIZWnuNwp2lQ1qVPbaFr34rntpjS0MA4ZKc4Q0zrnxJT50GGLK6lmDHyIlZpUb+CWDmONh5lPVU3YhTzfxqZrHyI4+pTqjx2YAGUegjfplkltOlOk+bJ1J0Mk8TscRJP4rtYda4oBdvHc0Kr20dRxw2tBz6lDQhxb9Rp7oN4Z65E4bEbFTyZNzgCRgS4X0hna+CQBwB/mdbUYW96bonNFSwtGUeWqZfEXXcSDGwZ48RJJZIiY1kctHFtYgmgBuJa67dvsNZTpAklxKU41B/xssImdZN+iq3Q+sxdbljxc9NsvPlSw8EAclKN8ULrtQNUe73AASBEDThdSOZUouDg8uBIBmDE291nhrxD5suQ0++PpkWL5Pl2SFQsqp/ikJ5Ld+/sANCXwQMyfr9Kivsv/E5rbGZBj/aZn5Xkng7Gx4RlxrkZysQIYhGdpJFqZGXkr24HckDWPqMBwzCDZztFYd6BEzEyeU5c7r38Tul5kkGE0gMhjiIlCAHy5GbcVpeAAKUV2C8/J1trlZTrUQ8saRaAIy4id/BRfhx0gQw5EuYjCHITyEjIIeUk2So70o9W4fGgqu7tuHuCmOHaVAGnKZ8iI59HNFPEPWjgnaoAFFMPEjsovNeZMeN8nJpOaJ9tCxpkHxlcDSrMczMZE+GhVvBmj/NRebGz53kfxGQ7hFwO/fn4s3Xv2vKhBaSMyVMxlRoiYpiw46KpgY7COaDGzhLkFz5kjN9C++wduwPxR/yPvAysqOYRNRkC3XWSk6D1+KeR2SOhDHtbNlIUMe31HhL5IF2RfHOihps7OOvpDUoVaf9DYnITb101W/TfCuBNGJKkyNxNzEH1ncQT2HANgcdhpLnwYkjkqj2+9o81BhZY2+Yyx4ts8MUsqqXUkGmSwDQNdr/AMxphBeYgevXupm/8WRc4HQRF+uCFyYjNjHF6lOkBDgwSlt5NWCGAPKfDmiP+TJJMZcx0UyabSatFuI5GOolHukdJeLycQ46vhK1yTZO0B2bn+GCaH2om/8AmOIuFhJS3gYjVLi12UDh7pZ6h47miyXE2Fjb47i+lg4Sz6dxY2Pe61rWtc2VS7Z2uaAHGJnmt+tdVTDxMaTpimFcoMZJD6ntGry9xvgd+O/fXUwQ6TcrHUu1OCobDwnyjL9okvVzIMLqk+UYVVvKeJUYh2Q8lQvA3LySex/QaF0gw3r4QimA11MCY5brSf3bNJPjHojpO0yW+POxkhkCmmViTX2I7UdG14KdTLQ0NMAgZbk3dUOfDi9I8lZjIEbagUsO/wBLLXupog+wOl2Mg5flLpBr3udnu/CoeLWg6dm5EKYVb4trBpWoCRVJ2UOwNgXfbWMDntucj7KvQKDonUMHDCO8Esy5ULxy29eUCSrbKFOeL5qv17FD3GCckL7juowvQYsDp+XmJLFl484SOBWU994NuLFMgv8Af41zwXOAKGk95dJbl+svFKfTuoyZcsGNMA8VkKioFMYPLFNovsL5u651lRgptL22PvzVNN0nC66L9KhwMmGPAGRLjOcjeXlj3q5I2qvpIKkD3NDk64FwON34San9u4PPP5Vjxz07HV8VGyPLxoY/KEWw+epVj5jNHQre1kFiLFEA6wFwnCJ4raYlsvsdefBC8fq2TDkRRY8MDGH1RKYg9qw8zcXYBqIO4mxX2rXBlMtxu1z/AEmy8HC1WcjMwMV5mDS5LZERV4QwCRF6ZgZ+TIVPIIX9Td63C57QMo6yS8jvXvhLpzZ0UkOLE0LJbGWNrLAgALIWINd62muTa6GpLHYnX4fSYHNIDYjrVbeEsfPijnWR5oMTYVkV0kN7vSdigbrHcstAe/Bo5UqsNmm/RugFODLh7T4XVv8ADfpMD5MhjGRKhSSNSwESltpYC1ckmhZA7d9bULwId6T1ErCaeWvGPaEKx+oQZMs3UMhHRklRnSHlXLk82x9JFXVkH7e+uaQRTBsZ5om2bji4hEvDnkzzy+T5UU6hpTNKPMi8kA7wyg0rba5UdrAIPOuqUsMNmRu475CWzaHFpc4YTwGfCD8C6Lde6BB1TEiPSn3nCUxvEwKkq7FgRu577qu7Hc2NGxpYIJUzqz8clhjhB9kO6N0qTo9ZE8YbMlGzHg77boF3YdvgAGzZ5qyNe9ptPPl+dPuEbWP2iDBDQRnqRceAzKYsPH6fDi5asPzCYrb3S7BdRtCbqFrZ4783d1qdjXGC45/hZtNdz3w0EHQzYzOeaUOj/iJmvmQncPL8xVEKIAoUkCl4ux3HPf7casBwtgZKavsdMML/APYXxayL9DJHcjAl6V1CXJyckrBI7MsanfJkBuQoTsNpP1tQBHHetLDjbeOvVMFEVqWDDHGB0fJX+odbhkylZ5ngy54gsSyDeMfcfTYFAMRztI44J5rUoD3gnSfP8BWuim2wn4GumZ1UHhl389YBEciGGRvMzJgTbUyt5V+5sKDZoAHjVNNsmegvL21zWMxnXJo1trbjyS517xlmJlPDFGsYV9oj8sOzgcDcSCzWPcex7++jbA7wTGbHTq0hjvrujlCNO2JgZAmIl/NSpziRruILjmyeBz24J4PHPKy24nIX5LqLqlek5oORIDs5A18Mp1UHjfCjSSL81ITEFUw4ECbTyB9fNKSbG6izVxXsDSTJiJ14adeKrogBgawzFpOp4b/ROsufHCfK/Mxw7QAItyr5YoELWw1tHHc6KmDhkR5715tZzcZDg4nfhSR0CdepxFsjGefIxQSmw7Um3c01CrsC673dd9MtJExZNrYtnc0ssHOgzJ8kVXpkuYjL1KCCOhuQQkidPha9S0R2BN/bnjsJccQMW6sk/wCRS2RuGleXZHfrGXygHWo8TMXHxEmbHmx12IMj1I++jtLKPQ6/SbFcVesEtAm6ta1zXOfGenLXPX1zRZ+mYUzY+HmSmfMRSDLEStqLpSxU767bu9fOssGkiyT29YEvaBhkZ6dHw8UIxfG2MhTEl6fF+TSUnY5ZpFN0WJ9z8jWsbafVPrUHuJc0ydBl4cj7q94s8QyQzx42ViwSYHpkhiSMqApFgowPLAGj7HngXxjYNyIP39rWCWf8TjOs7+Px+0Tg62+OYMp8uFMBgRFjeUb2C1A27SbB7m+a0IJsB1fd+Up9MOkYZcI1seZ+I+0U6P4sEuPlPJ1HZjybo4pWj8uWF6sBAv1CiORRGt795z661XHuuawN003Dy5aJY6D4Wz3kDSxxZ+OUfy5i6yLe0latg59VDaR3OhfcEwQfxvCpZUa2zd4sbawbHhf1QLpvXWmEeLmYwkQSbE2x7GhDMN+zaKBHeq+b1jwxolpjxz9VSG1C7FB8rdeKZpJ8eKOXpvT0lOSsr7Bl7dsob0MIwSEJKgEbgL7j1VrjDgHEyPZJYxzXYjY6ddXSjIXTFZYjCJw9yiAVKkdDgsvdd31KpJHG741owl0kGNJynl7J7pAgZ8Fc/C6czZ0fnIJBEGcSv/3JAJV3Yn6Vbmm99dUAbladN6xsuBnRBY+ls2VuyMjH2mW5JGlUhhusnaLc2Ofp0Rqdzugys7MA5iERkOYzzZAmVoENNIXDR7CdqrsuyCPSFC9vgaUOzgNI73L5Tu+LzbrRC8yfBJUrHKTtG7YwRCw7lQQzAfqdNY2rkT9pT3MJkBMHV+nySYMDdNSf8m9+dGG3HzgTe+q3emtvFV9zpbH4HOFQ3suIDgMPXil/w90yaTKVXMkQiG6RyGBijQEn7jjgD5IGmvqNwznPqgawzcJn6V44MjGKKCDFkd/4MsMRZ032GHJPLA1vVbqxXPA4TTZEyNZXYWufii+9S53SHhjaOCdZnZqeIp6HbdVbAvl/fzGYHtytDQh1MgE/NvFADXdUM5cCOrq8PC+PDFnrju0WRtEQ/NkRoQT/ABViYkFv7oZh8X3vWAl2EkzGgWl1yAEu9V6bNFiw4+PUgYGSd8VvMDybjtRinP8ADWqHa2Yj50Yc0OJdbdPULmNLhMdclc8N569PuXqKvKzUYsYtcg+ZGs2lAUqnknmgADrnU21DbJYaj2iKefPT1T8cDp0ImxVDKuYqSEkMQN90Cdp2cg18X7caFvdMuMgW/Siqsq1mjCYIIgxqM5vrklaLp8OJnDE6fCJs0GnmlNxwf3mA/wCH+8f0A5AL8VpH78eo80vDUqMPautrGvIfc8sio/E/j+FJ1/LwJkSQLsGTNZ3EEliFFGrJ53C/00PZhxk9fA8lTSoFtMMLj5+5zPtwVnxV1bHwmx8r8sH6hOgmZZSSsG732ira7AvtXtrAxrp3btEFNtXCaWOwJE5nPLdz8lB4u6fP1GLDzVmjhV0ClJZRGqMpNutkXZ9wL7a6cJgC2nmsodzEHXO+M7DcrniR54YoQMuOBFUK87FTLOAASybdzbbvjgk2STY1kAgSL6fcoaDWB7yASTcicuGg+5spuq4XmFcjBkjhlySd087Ms200qiIC9tr3rmq1jRi0nnGfWq3tmUpZUIGEf1A9/S2QQ5er42MlqTmZOKaaSUHcLY7im4EUpsBjuPvxxosLczmfLhzXONd74Z3WEcJnwyJQfqPhjHkkaRssxmT1lGiLEbxu5O7nvf8A1761gMDL1Wja3M7pYTFpBGlka670HLy0TyZVij2hhjAFfKJHZioot+vNH2N6CmTGICUTq1KjU7N5vvsflE8DG8mBTkM00mOm9mVPMJskL5d8llB2kmqHfTGggklefWe2tUAp2BtunW+dvVeYSrmJ58CeRNuKrJPApc0pJNg+r9fY/bvjmswwAmNfVpVS2o6RGQdHvEH3VLovXY90iefBJ1EjbBK0DIBIW5Br0X8Gquu/uqJ7xyVzmFgAaCBzn038bq3hvmrjzPlw4kedajHaZIlmc87iBXPtR4GtLWk90dclshtpMbr261QboHiTrAzUR0eQlqZWjFKpPO1gKWgTXPt76YXiLX4Z+iB2z0AMQIbxnr7R7rXiDDfM/L5kzS7HH/aYEMS2PUiFQHWzQ3tu4A5Pc42SJOSWaVTA11PON+fMZeRtvS1j5JyJmwcjERIow7osY2MvuCOeb4F+4J1hIABNuSaGFre0pmTH+1/QZRuVjw7KmdHLBJC+NiY8bSo8bFSOwIdmsEH6qFdj+ugdUwAAGSjfsxxl4Nza/wADrmouvdRlmaGLClclIgixGQN5o7FlZWprIIKk2a9/fi0M/sPHcnUZc2Z8MuHXwpOm43UMfFk271ywySRKEuQD1B/YgcEeni+/tpWOmagIy6uqw0lmEZnqOdkGXEd1DPjBsoO7uIZBHMq0psxi7NljwLGjxXgGBykIcMDvATzurUPVMjqGPPiBWDEJJEKoMsVhkZjRawQwLE+pe440OGnRcHDx8UZNR4II854fSW18G5xJ/wBllFGjuXb/AM6v9tUiqw5FTGm7ohH+i+G/yyTp1B/IWeKkSi0m4OpV9o7KCDySLs6U8moQad4OfwjaA0d7Xrr1QtPA+Q/MG3IX+9D6v/iFhl/cDTe1aP7WQYJyW/iTGliEeIDa44O4E8GVuXIHahYUH4H30NIYpfv9lrjhsNFL4c8T5MXmQTNJJDLGU2ODIqn2fb7hfge2hq0WmHZEeHqupucDZHen+HM8vLjDAjhdo2UZESlSK9XBL0Q4G3gXTfroC5phwJPBMGoMDy66uudSwtGzIylWWwykUQfcEd9V5pJaQYKaHwcnPwlmVWkOLtg2qSxZAGYEJ3OywDt9j2Gk4gx8TY+iOMQ4+/5VXwpG+LPHmSB444JASaKs57+WvHJYAg+wFk/ci8O7rTJQ4IBLrfpM/TYOlsMjPVMnIZGLHGlUbVZ9xBZwSHWwQL57WNLe4iGkoezeW93rlxVnpXilM6SXIkjK5GPjtIiIxEb7ONu39CPg/c6JzQ3PI9eXJIcx4EA+J4nTL1kK/wCA/GWRnS5EEyxKkkTb5okEezirZv0ujYN1phbNhxU9ZnZNDm5yM9euoQfG8PY+DA2VGV6jIjhVVaMUZ724VmLEccff99E9hi5tw+ULNtdUqdkWmmYm8SeA0t+lY8W9QwJGx8vPhyPzUkYZ4IiqoQCQN262UGuw50thxD6T2U3tc4NNvmNPRUPF+bhvJDNK87LJCpTGSNFEUV+lNxPHvyos/bjQtaSjYXgFrdNTqYvYfYvyTR4k6SVT+0FxXyJzGmyCdVK46H5iHJI/X37CtA1gw5wD1mlDaHir2JyGs3nlpKBYeNk9SgabMPkfl3DRTsojU9yym6HFCj/z0+Q7I5BJwt2aoOxbIdn9z581dwehiI5WdhOMyXhUiiqQLvI3tIAbIHtwBfyOdA4xhGiYwuqsNOs3DGs5wePVimPor5ZhQ5CRrLzuB2KRydtgGh6a412Mbj5/alr7PTxnCQByPwhM+C2RNk488b+WknmQzuSha/nZySLPrHx6uToWPaSA24PoqtopupNNaYfGQvi4R86clr1/rpwlDLj+aB3cNXYUCCVY1/euj27abk6CpNnosrZm4m2+eEekIccubPxkmx5GhZW2Ou8gWaF7uWN2OBxzVa3E7FAyRtoUNmJFQTJzjLwRfo/S3VHGRLitMouKYxE06ndbkVfA7kD34PfQYS4SQI4rnV6PaYWTyBgeUoD4w6dhTEZss8jCQKHkiFqZK5oFTtRaqjz273rO+ZIIBVdOoWOFINJABvlrluKK9XE5x44MElTGqAGU8uhBO4WNtk8fYDjRB5pjOQo2ilWrF72QdYk3G/whQ9Jw2ygsfU4I3ZaCurU2wAkm1PACi+TR7UONAQ0DE2x6zTe3LXhlN3d46RuJTTm9RiRR+WiQ5OMqqqNJbBBZFgG1LX2+DXPbS+xyK1u2AGSSJOZFj9+mWSo9DkbNhkjJeNGiKMkxCAHuSrAck2Pf9Ox1pwwQDB+t6xrKrHtLe8N879NwS9ieBBhMcrNlVI428xVHJsNa0Qfc8UASftriXVBAsq3bSGGGNJd5Dz68Vd6Tl4GQuZNAJEaRWEqhiCA/dlBJonnm65Nj20FWk5sQZjeF1PanMOGs2JjI2+DKTU6BjY08TvO00QfcBHGAWVSe5LgVYr76PtKlRpaBCsAYIdPgisvRcyXmTIaSKcq5eSYKpDHgtEziqPtXHtfGia5o/q244fKHUBx65Kp4xLicRuDtiQRxsx3b0W6e+x3XfH2Hto6URZY8b1Yw8FJsQPkzCEqwSB2Vm8xRe5aHO1CRTdhZGhkh8N8Vsd3vIqkDdPxmeCdGedQ3nR8gIrVsTd/NdljXAoVzeh/9jodohLg0CNVB/Y8nUUEo2jK27mshVljsqHJ7K9ggjgEC+Ndi7Ixp7LQQ62q86H4TmSZWeSFQh3FVlBZq52iv71Vd8XpdXaGFpACdTouBlJvXsDIbJeRg/nuxdl5LWSTa1yf21U0tw2NkggkmQmXxRldRxMLCErSRSsXLODUhW18tWcergWdpPYi+2p6baZqugIySWDch3hrxjM7/AJfJd5Y5v4Ya/wCJFuI5jaieTVrVNWjqUmgEtAkLGPOU2UjYzQTNFJmYhZWry5iZo2o16iEKJX2o9xoAcQnCfb5R2GqmnzHhzGcZEvkobgETERNwKCH6QncAVfAvW0w0sgjnOaXVDie7qmqHqa4nlyZkkcORJIXMcESyTtCV9KuSNq2bslQxH31tOm3PRT7Q5zwGNvvva3uovEfiqA4Id8aKWKaZjEkLPEBtHaYAcsP7vINXpvdHdaOgoqVGo+oS5xBAvrnukHz03FQ4a5WbixS4ciYSGQI0KnYos0rg1b9jxfsaqtdifihotw35oxs9CmT2kuJ1ufA+OqseJsOZXhibAbqGUo5yJI2EYHcD00jVzySK+50Ocl3z0UVNzQ2GuwjcM+esTwV/qqHzMKdsHHychaE/lvflMDQFA7fT8HsR++gdAOUCPNdSMNMPgXOXHU6EcCCc80AyOhCDqhypeqY8Y80O26VjPVglGQDj+7yewHHtprXGAtP/ACUcOHTo75CreLOi5nUsppopY5sVnqJ/OAjQccEEghvmhZOuaSM0dJ9KkyDY68T5Ip4YwY8VcmHCkWbLQATyOHRKDfQpFELwba7Jr20EkmTnuS9qfLQT/wCs6jPh4Inl9FxnYtJKVbiwrvQoACqNdtIJgwltmARHlvvuRvqHTfKmETlnglXbuY2UskEE19Pv3+ex50VRnZGBkqadT/IbLj3hkR11zSn1rJiwEOMroZNxITIL7aYn1WErbfbkXzz3s2kkWmFg2cvfjqADkevwo/DefLLjOduOXgJdVgamcAe+0P2skDabr2q9CXYHgD1RVtlY9kE+SvdMxozG5jiVFnXY6h0+phbWQTyAew5Bsca2WkkHNS1GPpua9pmN+iF5MS9PxmXH3T7m5imvbH7mQBeSb2pXsSL71rbudc+iqYW1hLhqYudP2iuF5r4qyyJGryAIViDcoS23df0tfdr5v7ay4dhBmeKCvTYGl+GMPC3ko+hxuzDgONkyqqEkE7De5qLGiO98aaSQ2/uoAGl7sMzAthyva2UcVYPT1aaWVI90yqA84DJ9Sg9/oc0OT3GmAYcs1O9xdTDSSGTwMEeRHJIv4i4GVJmNIyyPHIFaJgrFdu1QKFUv6cf53qeg9jWRqvpnAuMgKxidVix8RsbOEkqytaop5gC3Z59y38grbRvkka0S44m/tJrUmkNvDh6ZWKNeGej4WKkmX50jR8JsIG71XQ2g9zz3IA51oqkuw6qWts9StAfAaNRr9evJQT9c6dNMplxpxGD/ACyA/P8AKF9z3AbXCmRMFWNdhaBnG9D/ABdjETl95aOYebFIwKgrzS17FPor2r20VMwMO5c7/sjcnUng6dG0dTuZNiM6hgKDs/llgwPBUcd6I/lIC8LXVPDrcga5zGkm0nrlPWa0cHOx8gdQnWAYjAJlqli2+uHYKDstfycgj479/VwwDwRtdjYHHVWYut9KbDjxcg5UkSVtyRAUAIG21osQD3N3ZJ+wGOa/FiB6+fRCCBIB8D1ZWfG0q4MOPFikvDLHfm2CXVeVUECqpi33JvSiJdcyqKBmbQQfj5SjiZgJBVmv7nn7Vo4lPyXRs3Lk/JqqOI5zH9SAEg8cMR6kJ/vHjuPfQ0MI9ep81LtOPFa+/wDXkgvQ+l5iWcu5YA2+QSyeYJFZNqptbdRZynqNFaJ9tOrUxI3ndzz8d6RS2iSXCYANo6yvYclR8GCT+0fJm6bjwOis6kREFQpqwxYqR7Bx2NEfGgq0cNPM+OqJm0NcQ5hBEjKLc460SZ1bwbKJpBiSJmIrkAwsGfv/ADJ9V/cAj76JlYYe+I9k4t73dR3omenTZUZ5ZQ8K7pcNlvc7j2LHYpHpYkLuH30ImpeARv6C14AtJHLj4q9H0HFyvK6gciSPzgQI5ELnelp9ansSL5AH6XWia4slu5TVDbCAiz9LmhWTpwxvzJaUO0ki+VBFYX/vGveTwSBfv39ujE6UoEBtzHXXJV+v+IsWTJxcaTCbIeA7WolIm7AsI+d23/iI+Pto4AHDrqUFNjizG0xPjO6TofFGssu5k83JkJY7UK+krRUgBbs0QU4oHcbvjWgENkZ7569FF2zXOhzcrQd/PT8bkP8AE7TJU+LBA5C1ISAJVayCSVo/Hx30ova12E23HerdmpdowlzjxbNhy6CFp0ZsqVWzOnbDIu4SRMU7L/Nx3sdzzR0Ye0kx6dRC5wdRYA1//wDUH6J80Yw+iwGBMcJOqpKJ6RgS5AHe6pRyOwNjgc2eLRYk3v1Cn/yq2JxgWGRHH1nPM2tZEID+YEjea5hc7NqR+W6MARYbgnkqL4799dJic43apQY0OjCBO82G7h9qTEljCKFM7BRtt1QsdvHJLAk2O/v7caQcM3XodhWNw70UeJ4lxMoKfzJjYc+XI20MSKo9iKPup9+NWCHZeqiqbNUpd4jxEkelx4jxXsnUoZDsyYMeYKaLvTRKf8bkk0AO3PJ51K8tbZsk7hpzNgvR2enVID3ENad5ueQv5lar0jHhnQr5MXmRkpKqRqgIohF2qLNG7Z79PY6azZ8YEnrzlTV9vewkYMud59PIapH8W+K1OTJjyL5kSPazY8jRybiASbDNGxBLDlfnkWdd/jBpJaflUUKrqlIOIidFd6xDJPhxSYWWI4VULIJ38qRmYnkykAOGrgWOF7HvpTYDyHCSqRdvdMdcFS/D/wALz/mVyJZIygI3BZllaRdwLClY2pUEV3PAAJ0dV4wxdYB3ozzW3iXp3V2kPlbmgJJjOKwVCLNXtN2OB6ia+To2Bu6eOamFamwQYbwsES8J9XzZd+LLFKZRCwiMqtXmAErvPAcEcAMD7GyNBUhltDp+ETaVKoQ+BOhXOV6tmJMx86dJS1t62Vr+WH2++m4WEaQmkGbhPUHgGTqgOZE6RmUFmVrsvdMwFWFchiPggjkaSx5bLBeFr3BsF3XX5R/pPhTy8SWN3hssoYKdwGyxza+g+rvXer0IJmQFtR7SMOXQSzmeEskOFhx5HHsykEN+91/Wv004VmHVCGO1j0Rfr/XP7LxY8QxR5Ew9bGVQ8asxPCg8kj5/f31MAazySYCa2GjEPSyFeGPxDmyJUx8uGGaBiLXygNvPBAHAr9NOOztbdqS42PXmNQmLxfhBs/y2SP8ALxwBoIiPQGa9zbb2s267sEmhplINkhS13uFNpB59ckr42f5avHNyjoVKABVQqAVIUCgbAH7nTMxCB9EOOJlj7ptwujuen4GJkonl+pzLLIEeMFjtVBd7trXXb2NajfdxLeus16TS0Eum+7ryzQrxH0eHpapKkT5Mkh2xFq8tW9vSpO4/HI/TQf3dgxQOUJlOo5zS4gA5QL/UBSAzxFgksUeVt/2icuNwY8mKNQSVo0GahZ7dtU0qMtk5aBR7RtjQ7AATyH6/SqJ1fKjdVOWz2ebcupB9mU2PY8fHf20ZpMNoQCu6JjrmmCPLOXiyjGhSPIDIZViO3z4AxDRqSfRd/Rxd0O+kPlrxiMhOphpacIAPIZ8YF7TfRJEv4Y9QLySQxgIhJUm0J4DAKCA3vtv5B/XT8Qjh1v8ApJNXDAIM+a28ZiCIQY2VE0mYI1M04chl3C0TkHftWhbfpfGk0muJLmmBu6yVr3tDQHX4/lE8LqITFMWLkSKISyiPaqymV7583hdoomkO7i75rXYRil6S4EgFoHifGyr+IMV5sOGOXJ8siZmT8w5XcuxF3lT6rLBvVXPq+edYSXEi458skNQinDS0zwE6n8I50TJMWFu3xZMsbEGSIqz1XpBYkj4pmF8D4B03DJkrydoeQSGgtGsyBfWPZWFlVV8wBFNbWJANWobbuWySDwQDV186x0Ewl0g4CRx3xbWCrUVREHzR6ySVtm22uyk9FAXZ44JXj50FyI0T5Y1wdruHyvcN5nnO8xNCUqMIHMm/iwSbsVdm/jtrXloECAgpNe7DOJztZ/r+NOIVZIZEQNskba1KBZLGzQ783YtSfYEkdtGC2c11QPIEiOY/FuFuSI/m0DyIdryLH/u5AVRSNtkuV8tSfcBi1376FtRrTOfXBN/xKjqYmwzOqjwJlWNVedHYCmZWQgkdyDZ/56Q57gfwnf4bXXDff4XHs2TyZiksQfZJTUdobafiuLH/AD08NxCxiV6WLCbhdJ8S9dyMXpuFPiELvklZmUAjbvOxSKqgtAj9fck66hTAbkodoPabRDycjrrbr4SX07rE82QTjN5MkxLGFSvks1WbR/QoYi6N86YabXWjrzR9q+i25kcefBNq5eJGwxs/owiyGFptI2Suavaey7jwAtgE1xelmWDvXXGkyqcVNx8z16SrvQMWDqK5BihWMKlQRE35bNw7EVW6tqj+6FAHvraEYjjv16xokfyHaMYMH7vf8pGgx+n7z+alyoclWCnaqhQR2bcFJ+90NOwGYLo8J+V3a1A0OpsxNN/7R6EJ4VpxEkkOQciCQ+mYoBJa8lZCp9dgEBrsMADd6mrUuz7w9JHX0n7LtTazuycCCIsfjhyXvjybLjjgyYC8kBTdI8DEUbJo16lTbXJvkc66m0Fs79evtZJZULTA5jNWPCvXo8/EyB5c8XlJbyvLuWyD2cgNYocfGhfRYNb+CN1WqxwLYPCPhKHgfxm8GSVldjGVosb72CC3ufcE1fN0ao8KWEh7fLgqqxFRppvtx49dah0x+qdNiDlZ2tyGI37h3vg0Wq79gef201kTkR4D7Xn1qVR4iQdM/wATKEeNOsPjiHyciSOA3IfJene/7pP37/8AprGAOJcicXNApgXAgTkpo+gv1fChy5AVyGVl5oJIEYgMt/zm/bg0eBpABa8huXWqqLsLQCrPhD8O/Ik3PRZeTZF/a64A1SLiykqVCbDLeq/h3xLkz5jRTpYXdR2gGEDupIAtTQHPvRvWtGR1W1qYwQOuPNFOn9Axo5TOIjNsR5LBXy0K9lI7kn29uNC5piCVrKhIiI60SL1jqZyvW4aSU8l29hfZFF7QOwF18886bAiAEIxh+Jxgbkc8FZ0mPlQKZS8Mv1AG1BN0QPYg+/20qqwEJjKuKd6WvFcL48s2NM7CpGKe25Wbcjcjm7/Y3o6RBYAcwk1GEVTVaM7rbo+AWTcpUmuQx9/2FD5HY/GtJAzW4nPMQmzJyxgxiBi6uRuyGjoOoYAiNW/l9mJ79qNnSGs7R0lNrF1Nn/HmcvPP6SVk9TkaYHGlfv2816H3Pqs+/c3pxptGSVTrVMM1CU49NmSSXB/MxLkM77fOemeMgblAJsugpvr57UbF6VUp4AXzbrNbQ2h1UupnO8daHlql/rv5DKzJKyzFEkgZo2h2o5FByhTkbq4tbGuGIXa3r1VNw2CSfX691t1yGWZ1XEGHkpGgSOihlK97MbkNZYk9j3AGgpgNHeB47vRG6HGx3dbkY8MdNnihn/NpiYiuBSyAI3pN2V5oX2ZhfPHtrS4YgW3U9eiHC5vpfoK82VtDS+bFMjOtL50WxI15oPfJa6N2RV8a4uJ7pHupmbMQQXG8Xi+LnO7kp+qI1QZEaQoJSA8rt5hCqdxVfLLBuOASw7gAXzoMZEtOapGytPeMwNJEXPhnxXOPEPi7Jkmk8uSWCEMTHFG5QKvtYU8tXcknm9PYzCLpkNGSn6L+IOehEZyGdWIA8wK9Xx7i6N0aIP31jqTXZhFJaJTJ4R8SyT5/5abFhk860l8mPb293AJDhe/I+NBUZAt5LqYxCR5p36b0FRGoJjSr9LQtGQLNWizqBxz9I+ddLDcgev2ky8WDj6fS51+LcCgxTAbWyAsgHtTLbAfNNXPtuI0TAA4huWfn0UVGo51IYsxaevDxV/8ADHqC5WNJ0+Q/WPTdEBr4IvtuHF9twH97W/1dByKXtLC5oezMddcUuYmdL0nImDQbgbSzaki7B7e/HFVp0Ybm6mqtbtrBBgor0nxtDmBsPPiVYJT/AA2QcwsTwV+3/p2Na495Y3Z3bN32Gd438uuSnyBldPy/MUg5AW5Fr0ZcY/72P2319aDmwSLs1Oe4Yyj0/C9BpZtDLXBv1x90RxMnG6uxZsOJnHqYgSK5r/iRwP68fbWuqumMMnn17JH+MygzEKmEHhPpMDzCbeleG44oDDjhIUk9TkM0snPwGFL2q+e1/fTH06r2YTAHP9KCntdBlXtpL3RGUWvz5qkuA8Ebt03I9S8tHIthzzxR4vg8ij+uklhpmQVbT2tm0HDVbE9ZdeK5/k/iFmZq/lnEUSE+ry1239jZNftWtqtHhuVmz02UySBfejHR/B+MdxkJVeA0litx7Dn3J0GJ9gEpu0BxJIWk/hCFJXVpiiJ/Mw3XdV2qvv30IrvNoVmBkYxksibIiyo8d/KmhEbyxKyK6OFjdlospK2Uo0Qf8tDIcJ49eaKAW+H0PRBJcdpn8/Ly7yDGHVEW1QEWqgghUoVYUUt/OvQDGgQvJG0OeZa20xM/C6AkN4kWXK7h5YtspF2yqTs4A+D8c8aDL+uv6XE4iGG638YmLH6bHLEoHmyIryEAMV9RG418iue160tkifFLpvJDgNJgZwckB/DvrdTjyklMclJMJACAWqqoURz7/caXUa1veaMs01rnullUif8AUjh11KgyfB2RBNIgAkg8xj/CAYqO6qQWG32X3+3uNPptJEKepXYDJsbZ/pMHhzwvQEsxVQjXQJpaPYWAbr2+T86x7SLHNayoJkZbzql/xA88glnimg6hBGSzxMn8SJSTR2kbgo+Qa4JrjUuADhx+16jYNuvBAeh9Tysk7MPDA9i8Skhf/ERS/udcWNae8Z4IgJE+pNuvNOPiDw5lGLy1Kt+Y8vzpAb2lIwps9q9Pfub++jpOAsevyo6wBcH5hoy3mc0NTwoYECrGZf0Swf8AEzFUX253E88A1pnaMESZ5XUQZXrmf6jeTH78Fc8MYOzLWSSaNnVjUWNukWKgQLdQV3C+16VVdUeCGtt9K2nSoUGgOPe3njuGZ8tc0r9f8IytNISyopYsSynaLJPLbbU/AkoH2JrXU3gAAphHdlt/VW8DwhjxMuzqAn5B24sbTMSDdEIp2j7kn9NPsLkqNz6z7dn6n6CvdYmjjyVdfy7o0axzY2TMFZdlqjHcTz5dccke4vnU7HQTaeuCsNIvY3EYI69/woMbpnRNwLyxqTQ2K8rgG/ZwB3HHY883p2MblO6ltOQd7fPkmfpuf0qGNsbGZpPMNkhnNEcXZPBrigOffSHNNQiLdaJje0otLqkEbrdcfZRZ2N0ZxtZf4g/mVeR25ZhYA/UaxzXN1utoOe+7R3eI+VU6b0XozkrBA2U/f0M9D9W3bVH6899cO1Nk2o8M7zyBwz9E34nRqxmQx4mOCNu1AX9I4XcSRuP62NG2g7MkKWrtzP8AQE+h9j7+QC5dmdMxA7A4krmz6mdgW+9Xxetv/wBk9tW39fn1V7xLiS9RPqURNENsUZFWKHAJPA49+5v9tpscXFxz3de6Q7aqVINYzvDU+iWukdNyYWEsKndGTfsVI7gj30t5k4XWV7H08IIIIK6Kes4nUoljzIninZCPNClkBFi2Nenn2Ojp1XXbn4KGvsTGO7Rro8Y8NxSDlfh8UNjMxWW/q81AP83v/LXCqFR3jonzMycWXBWCXOxWyUIaFxMPQ9/Iv0kWDz/nraz8TZi6k2HZqtCsf+p0nLlzUvQ18mPJKVxl7aUUFKopPahRJJH667Yx3ZOcffXgkfzLsVRsGyh6z1zKEDJCxU1SkAWL70SPuf01Y5xaLBeZs7GOqDGbD8oD4CwcuH1GyXcbbdbYjkj1A+wN/a+2kWaJdYL0doe2q8Clcjh+l74s6FjrlyVkJ5jneqRIX2/4igqu44+NQEvxYWC3Ne5s9RjaU1zB65Iv0rrPkAxZcQcubiKtaOy8Xxwee4PIPsNG0yJGiQNnbm0y0of1DJc7nlIDytYB+PsP6DQtEmysmAp/7Onyp8X8s6pkQxbyz3QBc0Twe/x7864MzG8pHbNZdxsjvVOm9MhkjWWdVaMKGjT6bA7EAMyrxe26o899VNc4i/WmagFPMtBvvPxvTPL0yLLhK7zJHId25X4r4UrVAV/105gac1JW7RkYLFDfEfW+lKh6flSqQeCihmKkGxZUHawPyb1zoeYCOgyrSbj6vwVnwp4fxMVBLBIZY2AZWsEULINgc1ZHz7ew1gbAuuqHG/EREfP6W2B4hgQlI41RN5J7Cyxsk/cnRy2ZSHNqAAG/PcpeudLEiVuPlTeZvO48O+zZXPAFEV/11gaJt1x63oqlY9mDuM2tlpkeeRyXPel9NGJnY0UTnzmkAkVTavH/ADbh3X0220g+4vi9BVAAhVbPVdWOIiB5EHr7VDxl1mNS0ELFESUqmPCCsSqGK7nrh3JBbkmuBxVnKbGtbMdbzqifVq1Ktz3RrrO4DQIn4NiUK8aTmpYZRKoattLasPgjtY7g/wBOr0wKYeDeUVCtUdXLHNtaOcwh7pi4calj50z2R5zbljuq4O4M9V3JCn+mtYwgd7y6691PV2h1RxZSFhqLT45xw1zO5XfDGFJnSHZSCMckdlvtQFd6J/bXQZskPLWtg+t00xvLhRrFBeVJz/EkbZHGLquWYntRUH1USSOBoKgDhg15T0U6jDH9q84R/wBd/G2nvySq/S5mFSZjue7rHaKbPwAFPOhFDrNPd/J/9AOvBUOu+FlGOZ4YJCEIXte6+SRQB4/StA8YTmn7LtT6ph4QfongPOnpvy7on/tKjP8A85BH6hW/fTId/qJTDtNBp7zk4N0wYvoXFDMRTeRkrIwNc2nleZ/8KnSjRr5wUP8An7LUi4niPmYU2B03CmUs8BDx1vgaZl2EX6iJQCwPp9XsTXtoaQvDvcfaPaq7sE0o5gfiB1dNOFgS7NqxiFFHsyhfc3XF/H6fvVZ7ouIHgvCAc91rn3VDK8QRodkYkyZOxJYKnex6uSTd9uD86U58iytpbAJmqY65qrHHLQvAhH2Zuf8AM6ncDOXv9q3HTbbG70/+qHfmEzCpQok5+qMrSv8AJU137ek89+R31RTOMwM9319Z815+1UTQ7xu3fuPEac8jaYRrpcVrsK/xebBFHiueeaoi/nTX4XRiULC8AlmS86NCMfKdJogFlG1HA4vk1z8/OgaMJsnOf2jYOm9V/EPRYVfd5MbX2bYtkfP0Hm/07aaAFOalRtgTHiqXT8pCPJyFTyZAVkOwUtg18nv/AKn21vdAg5LWte98sJnTr41VLysmKVpIK2OiCSGatsnlDYJVKkst7TTsoHzYHElN1SjMiY3e1/tevtJ2ba2BuKJuJ8/nJbY029lUxOvmWU3UUNd6cHa3HwdVt2im/W68mvsFaiJNwFR8byuGx+nQcSSEtKwP0q38l/ooZv2Gp3xUqToLDnv64r09iZ/j7Majszfw3JG671N4S+LDcUael6PqkI/mc+9/HaqHtqlxwHC2yHZ6TawFar3ictw5BNX4fZP5+KbHyJD50e2SBz9Xpu+as0K7+36aRVJcMWo9Qn02jZ390d0m448Od0wTYplVXkU703qyIfrK/A9i19j/ANNKp09ydUrQcMoziZUkfTnyJAmNJM4QMRt8tCwRCb/ugsRfc186MNBPWSlqnCe73oBMcdPzwXOvGWXjnIVcV1dBGLKkm23GyT2s8Ekd71XWY1pGE+oPslfxxruY41gQSTnu8bp0/CbqLCDKUXUY3gn+8wk5/wDlH7gn30g8NxVFZpkc/hc/8OMFjj85fRPI3muSC7WtIBfIAZt573Y7afTaAJ6iPz7RdS7W4vccBuBbzv8AXmui/hbjyRQZmK5J8mXbXtZHNXzzQNf6nSgDCdUqB7Q4aqSXFRAwYBiWsDb29+/7f+mhDbpbqhORhNGLnBMSV5lOxFLMpHegb4PftWnVO6JSNlBe8t0SF0TxxDFIZv7NjhiY150MfIs+52gH7gEfvpEa9fS9MtkYcXggHi/w/JBN58EbTY+Q/mrMlsCHO6moWCL9+P3sDWuslYC51zl15Iv4T6I8MOTkzo0SOggUsCCFkZQ7V3AA9zXvpb4JAOUj3T8RAOC7gCRzAtHihvXejY00qyyZJMZO1EjUsxo1QUAkfHYffVNQNHecY8OgvH2SptI/4qdPvakoz0oGJJFi348ThQztRlYDcAFANLwT7n6ue1anLnP7tPLU7+XXiFX2baAx7QQ5wuAMhzNyfbgVNl9Q2jaWCooG1GI9Ir3+TfJN6oYwMELz3vO0OxZo30Tpm/a8gLKTfYgbT7kk/wCX686x04cQsgGHtMBGvgD1nCP9U6mIdoUg3xSre2uDV8Cuf6H30pl7hVVCWDCc9yQPEaZUokUTON572RX2Ffp7aoJJyUlHs2Omo2UnY3gDOLkg0wYU9td+xvv+/Gl3mdV6v+dQw4QJG6PhdX81cbG/26TfIiDk+p77D5Nm6C+91VXpVdwcIiT1c8PdK2Oi/te0BLR8buPx5IV0/oT5CCbJUYcB/wB3jIDur5IPoS/jaSL9tdToz9n4/fIKra/5BtId3PgI8954+ZRGGIRqxxoQlit2wmQj/GTZ/QED7aqFFoF79eXovBqfyNao6JgcPvPzK9h8NZLgN6hftf8A10LngGPr6RMovc2Q2euYXP8ArEHlycHgncD7g/Y+/P8Aprz3NwusvpdmrCrTwuTl0HxCyxAzLvXhS68kf4vt/nqwEVAHarw61E0Khp6Hy8ET6nhB4g171tWU7u1c9/04rRAYgpSTTfwyXnSshciJseRjvAsMfq4Io8Gj3ANdx+h0AE28vrx909xIGKJjPXqNeEJLnhIjkVgrDaRYNgjkcG/tWskPYSNyewmlXZJi6l8XDyZ8bLUuVdVhoEj1ILH/AKfodax0GZz+Vopl9M0iLi88rFTKEkDgStjyvdkDcG4FeZHysi1dmt4+SONE+gH3CDZtsfQIB/r7fSX/ABn0yXEXFy41VWhfawUlkVvrQqfeNx9N+wruNS0wQXMPX5/a9ztW1hiF8vFLXjeRJcmSaNdiyU234BAoj5BHv8g6qccUOUeyN7NnZ6CY8yY8PpWPwykK5yMCOFc0felNAfJJ4A++hEXncUe0zgAGct9wuzZUuPiJCkoDzLGoP3IUAsf1N6Uw4Vj2GoTGS2mnh6viZGKp2sV4s/SwNqePYMBY+NMmRGqW5jqJDlxhvAXU4pggxJWa+GUWh++/6a/UitZi0VIqsImV23wb4V/J4rRygeZKP4pU2BYICg0OwJ/cnRBsi+qlfWBdbRIOR+G+dfl/wnjUnYzSen4BqrBoD2/r75LsiE6aU4sl0Lwd0SPCh/LiQNK7F5KIssQBwDzVD/mffRDckVX4rgGFL1HwuXYsrAcg/UVPBujQ7fvpwDcioC+qJLYI9lal6Zvxnx2Ip0KHk+4r+vuf11lW9mpmxucCXPzJ/C571Pw7mLMUWOc45KqIomZlKgAFbLUq/c80e2lOeJg5ciq20zgkAF972z37+s04YwbpPSSDbGIMVUm63SHYpP23LfPzrDYGN9lrSatRs7hPOLrmzfiXmwMHlaOdW7xsAAQe4BHI4/UfY6FzZEFVBrTcW8SmvAxMXJxlycCIqZGIcbiSh9xtv5AFA0dw454Qym0PAOVs0vaK1UMO++QzUkXQGZv4/ofnbGD69v8AhBpf1Nd++rHva3+tyvIZSqOu+w4i/h+fJTGCJXFJG7IABHFtdvn1MRx7ekAHn99BgxnvGeXX34Jxqik3uCJ1OfgBrzjkrWTLll90skcEXdg0vNc37dyPexz7abhIOI/QUoe1wwsmeEk/JlK0vjwLlypjATRMQGjYn1OBW6Nls+oVYo2RfvzMDgJAuNF7Q2Ttqbe17rwIJEeEjeOaYMXrM0x8uPESFwNzGaS2Qc+oqKYDvy5Qfrre1t3R15JX/j2NMvfYbhf3svY+vYSSBHzJcuY3xFLUa/YBNoofufudFTpveYJjrrclV3sotxNp2Gv2T8BHsY7wpMCwRr6gxYbQ3btVbjdg99c/Z6Yyz680mlte0VBMAN1mYjnog3UOpYuNuWRmd2siNCWY9h6EFFVvtvK188cEDUDYeY5Z/XqeIWdjRc/FSbI45D56zQTE63hZMvkrDKHH/wCo7MvcCuJCNc1mP/Y+PQTatapszMXZtLTut9yniPw1CRZVyT7iaSv2/i9tSVA4OgOVdKriYCGDyXNfEWB63HYOAyXddvb2IP202Jkdc+tFPSqlkEaeo3daoL4d8QmAurqHUnbIl0QPlfk/b76EOLDbr8jT1sr69Bm0MvY6Hd+N/wBp66d1nGixzMJSYrpUC+ux3FEi64++mCpH9Lxn19Ly3bE4nBVtNgcwfH7uheH1vCMqukzhhyBItdv0PFjiu2lCs4GSFW/+NOCAQUR8QMH2yRkMGPdPUD8njijxz7EnTqVVrnHD+lBW2apTYO0/fFVocQ5ETYbMAJ4SUNXtlhe+Pc/wyOB8ffQ5VsA1g+d/tUMd/wDjiuRJE+MT8JD8f9NkwmgUTlyU3WOGBHzR/odV1WlsdZJf8bVZtIeS35F+Y80Q8O+J2yojjZiebGV8slF/ibB6hVd2jNuvyN6/zane3Hf/AG9/0rGYdmfY9w5zpOvIm3DNUsjw1lRL5X5WXKFEQTwqzxvHJyCCoNEGmAP95gfbQU6rQSTqPXh7JtWiS4QYuP0b6ymz8MfAEuK7ZubEVMakwxcFiaNsQOAa4UX3PtQ1xJN9PdDWqj+oOZXuZmtMxcqXDE8EcqTXHzXt+2ubktNjmmPwd0gYo82QbXkqONW4NDcxJ/Wrs80ujknvcEuoRGHemTpPXRLPLAGVjGqtvjNr6iw2/qK+ff27abN4UbqZDcQK5T418XZaTTXkPCVYiGOMjijXPYEEAk2CQT2qtc4N8UdAYiIEjWejfylOXUPEM/8AYIzSu2cxoSQK+p1UuB7Wp3D2F3pYcS3x9Pyj7MdthB/a44+O2SxbGildgga1DFlI5bceTdnutX3rnTCA6QAmh5px2rtY57oXZvAnieafpkkkoueAshL2NxVQwZgOeARfuaOsBgJNWmMZ1CpdR6xLiyIfzf5k2DPG5jUFGsBowB6SCOACbBF65wIyKxjmvkObA0OeXLrxlT/ib17Lxo8cYRCtOzfxCF7IFIA3+m2BPfnjjWAkugBGAzCTUNh1oqng/r7dVxJcTKIE+ytwFbl9m29tytVgfbtoXkuTRSFEgtyXL87w5kjzHMO9YSyOA3KMvex357j5BGiawubiiy2rtVJtQUi6HGPHlonb8FIHH5xEJCmNSSRapJ6wODwSByQfgXqevYADPr8pv9oLhafMK90YTbnQ5WPlyHv+XeMFO/8A3Y2hub9j8aynWwTiaROov+Ura9l7YDszkciInym6yfqwwgolx8kzyNSL5Wzf7AA2b+9H7++nUq9M5G/l7/lS1f42u/MgN5z7fMZJP6rh5GZlbS6+Z/dQFxGPe2+B7ntpZq43S0Ty+yvVpUBstABzoHHM+A14I5JjdP6Yuw/7RkEeoLwbP99+6j/gSj8k99EB/wB/no+SiNWrVE0gQN9uvLzS5+eyM+QQKoixt3+4hXYn7gfUfu1nRgDRdVeKLcTzJXUum9LxMKG4oo9yi97AVdkd+7Hg/b9a0T3AHDTF9685rHPirtTjfJv0N6Cz+MovNvMn8yMDiPHFU3HAIqwBdtYu6quNYzuDjv8AjkqH0zXPdBDdBbzPHwsNxQPrrT9RcJi4n5eADgRKu6T4LkD+i+3Pf2AYZVVqX9iD5nrrmmvwr4SGBGHmBMhHEMalnc/8Tew7fAHzou0MYW9cykvaHux1Dll+APmTyRqfKldi35lEs/TS8fbkX/XS8QFolL7zr5eaR08M5ccCB8gnkbAY7HY8LvdW/faOL0gVKhvht1w+V6L27JJDj3uFvlKXWulOJto3edXqjdDGx/wgmmB+x1ofE4lSxrS0YDZaecGxF3GmWZhRB7FRdcc8jt7aAjv23Jv+gB3n4SxnOd1ixXb51S0JDkxeGPEDANHvZd4ohTQPb1f4h/mCe+lvDmHEwx1keC3DTqjDUaCOPuNxG9MfhbNmRo5CTJtz4RZNkrKrowr2ul/etCamKoHHOED6DKdFzRAb19pZ/ErpzQ58qs7uCTtLkkgAkVZ9h7D4rV1WZkmV5/8AHOaaRaAAWkgwImNfFQ+BC4yYgjUzSKq8XzuFcX//AJ88aWHYb7k3aqRqjABddU/Ebxq3T1/LYg8tq9DbRQG47qB7AdgNvN2DS8i2mWi4zSqUVXG9hby/G5XPwq8RZE2FkZGfJcUbWsrCiVVSX4AFgcVXckj20bTchZtFFkjDmhkf4srLkrDh9PMm9qB3BXb5IUIa4s8n9a1hwi8JraJAklPXiXoUWUgim3Da29SpogixYu74JH76O/JID4uFSi/K4C7EBBbkk2zt92Y/vQJ4+NaG34oS4uFslnUxgyRHKyYonWLndJGGI7cDi2s0K1jgNVtPFk2yrdO8aYmWfyzoyiVdqrLHSyCuw7jke3H21mMZQt/x3NOKZ8VXwPDWBgSPslEXmgbopZAVYC64b1fI7/Oia/AZS6tI1wC6+EpjwcNYlKr6txLMx5LE92J+/wDy1tiEFxZLmf8AhliTNuBkiUmykZAU33r08D9O18aAsdFj1+FSNrLMxJRzxT4f/NQIiMIpIXWSFytqrLxRHuCOP8/tow0tgs0UzKrXBzamR8Eu9I8Oti5Jz818fHVEKtsY7XdiRvNgbbv6RfNfurvEycv2q5a2n2bCTz0CvJh9N6szzQTvury5mhZozIvw4ZQSK4DV24vRTExqlPB7vaDK4keyQPxU6+uP/wDhOEoihQAzkE25YBqLHk8G2Jsk8e3KQ2XSVfT/AK4j+lywxFfn7e37jRpgIK6z+FviOeZ2wMh94MbGF3O5o2qhtb9z+nOo9qZ3cXP2TabgO8NCPETqFJhRNj4qmJP4zqPMUcWQdp3EkWAfYHuTfudPpk4e7koNrwv2gtqmwJv7wocTojSkMQHdj6tvYd+5+eNaaZcZKE7ayk3BTTT0noMcKPyvnEERqDxGSPqY/I77e5ri9a6WCG5pLI2g4qn9d+/7VbxVgiVUx3njx0jYmKvUjRn0puAHDKoC0Ce39MY7DnbPrf6QqHgVKnaN73jBB1zEXneCg2N4GxoU3ZGSkgvgRKdx7GgD3Nf+h0YcD1+Eup2hPdOEcY+0Yw8ny4tmPuxY/wC87ku9C7J/kFc0AtfoNLLi6xt1vRYWU+8LmM848PpEsHHLAtuAiIszNKSH9rY36uD3uuwNVo7C+XXXEqUlz3YRd3XlHGwUMnirFjZlW3AJO7azXZvggVQuuO1VpJcN0+P4KuGxmO8/Cd0T6yPZLP4h9ZkiywySbfSGjdfaweTY5v76cyqcUgqVuyNdTlwm5BHIqg3jR8oxY+dArpYBlj/3i+wdPgj6vjjt7abULakSPHroraFM7NL6byR/1OXLf46KTrvTS7CJiA9ExT8bMiuGLewf+98Hv8nz3UzRPeXr0NoZtFOWaZjUH5G74Nki5iEMysoBU0RxwRwe2nN3haVRbFIIYEVpgdNksti6P9C655LESKXikG2VRwxXuCp9nQ+pT88e+lOZOWaMukQU79d8PTdRjRgnnsQDHlqVUOnFeYpIKv7NxV127aa3aWFsOBkbvleX/iu2esXseMJzBz8LdDij/gzwJF091yMqVPMUHYCQqJYAJ9VFn789hf76wAvN8us0b60NIbrmfoKxnfhbgSTyZMskpVi0rDeAhB5NsBe0fYjj30zAQM+uuCD/ACzOEN+uvFU+tfiPhwp+Whw2yIa8sKAqxMtA0o5LcH4GjwwLBAwYjicborFGsfTvzPSsJYZp1WqjBdVY0Sfc1yR7cg17aENGet0VR7pg3HBJfh7wtmpmJn9UnECRNfmTSjdJX8qi+FN9uOOK0BuY9VRiaG90eCcUTC6lM0mPmB2RNrIoIIWxztaj3/mrjjT8yozNNve9ltm5WBPjtiea3lsD/EAJUFSDZcrtsEe/fWlhIQsqhpn934KXq0kMYgOVMrBGDxrHFRYqOCSSaHuarWOvYhZSDR3mnyQzrnS4uoOXx5V81o9pjegWADEFD7kbhYBIr/PrtlG2pIEaLY+G8k9HSKdZBJESxiiIZigLUtBgrHabC7vYfGspvAkuCKviL/8Ajz64IP8AhT1B4818SMz/AJbymcJkEF0ZGAugBsDX9Ne4760W1kLqglhcQAeHKfNKnX/EOdL1KebGmmSOOVlVgx8sKnHI+miKJB73oGNL9fWIlPcaVNgDs92pXQOsRnrnRx5RH5iNgxVfSpkQEFefYhiVv3rng65+/OEqlFJ8ERPULlX4Z50mN1XHFMpaTyXU8H1+mjY9jRr7aEcFXVbiYVN+J8RHWcpRyWZa/wDFGh/yvQssPP3WgjADwCBdSSRpFSgXHA2j9K/68njRnigp4Q2RkuidF8OvidR6SQ6tJMGd1UfSptzZvkAEi6H06VVgtHWpXUHlwfGX4HyrWH4iWWWSOOISwq7lH2sxPrv0xqpd+47ChxZHvmzvwUmteL8487dblm27D2lYva+JztN8rXHWqMx9cMW5XheMgX5b+WjHmgRGrM4HNbWF8ggte3TQXZus3hb3ufDyUfYUxLaXeeN9/bug+vFK2R41llOwMmwEhUUEbQf0IvtVn/XT2saP6pT21HAGp15oh0TqzecAke9+4Qccj4+/J7/OlvcC6Ilc3ZYp4yYHn1knDrAkKrAg9Y5kpRQP/n7d9CXTcJTWBhDXHieve6E9Tmx4/XNIr1/IUDVYHpA9z/wgfuBpJIHE9Zn9+BXo0aNZ/wDWWjfv5DoapP6n11sh1WYhMdT6IEAUAD6SwBILD9aB+kD3ADEYyHWS9Hs20mktu7jcnmU1dLwzLEskMDvG30ttHIBI0/tabO7I9V4r9n2io4vOvEIT+InTWycZJcdTIYZWSRR9QDkuprvt5FD23VpFEZdaq97xTe7GYDoI8BC5hK0oYAAh1/lH1f076okDNG1gItddD8HHIyE/LypIFb1B3RvQ6j0kGqo/Sw9xoXlj2kE+qiwu2asKlMfneD1YwgHjjDZJkkYFTPGGIII2uvocc/dQb971NRMgjcvYfEyMj+/YpVypKWh3+a09ouluNlP0eLznjiBO53VB8+ogf66yocILlzLkBdT8b+LThben4FK8SgSSgX5Y44Xj6j7sRxYrnkK2elbE7MpFQ4zid4Lm0XUsiWVFW3mLkiQjdKxbiieSQB7cgWdVkgNulmk10k5btF3Lwv4Qlj6O2FM215dx4sqm4ggUasfI+51zQSCpqlUYwYPoh/S/DON09aynXIkdvTHHCLc1wvu1AG6tVokmxogDF7ddaJLnte60mN/ujON1p3ZmknSGNO0UZWh8BpCDuND6UAUdudNYwWmwU1WuTIYJPDP2O7dCUfHD4cz5GXMkuUybY4YV3hUHF7q5Ulix57jaQDuGlObqSq6dVxcGNtImT8dZZcB3hGKPCkGUsMkTSIAyO1mGNiAX7D62A2ggUu89gt7TaHd5BtVdzR2TnXMxbOL9eGqunqhZvLWBtwbhihogn1EmqAqxfuD971WX6uUI2c5yqnibJeVI5Y1WQxgtArjfviG3fQ+QalX32Fu23SHkgh8C/BU7I5jy6gSRFjBi99fQoP0LqDTZTS0I4Y3WaV0YlUK3ZUXRkkoChZ499LcXPk/CrFNtFrQTOYE5xx4BPZ8QI+Q/lZUsGRuZQsguFj3Ar2+57apFTF3YBEKAUcDS/IzMjcd/RTB4W8StkeYs6Ijxj1uh9LADlifYXdckVzfwD6Qa2Qc/lGahc4N5nyPj8JLzPCMiqxwcndiyMWbyZPqF3Vjufa7PF9tL7zRDgqS+m90u/sN/1+ka8A4748gjUNtZWL2KAPce/Nc+w7++uYJS678jqmbK/Jfmlkkjj/MqdolZaN1VBvc0a50PZNnF15Lu2fhwrnH4v+BppMk52OrSCQKJEVdzKygKCAP5SAP0P2PAEQVfRrBzYSD0fpEoyUUYs07hxuQqwB57E12+SaH7azE3IlMdiLO6YXWIuopBJPk5TpJlEeVJsb0Y0Y58lWr1PfLkVRP9RFPtDezev0pqtU0Gtpsu/wBzv4dFc28S/iFNKBDigYuOhtVitSav6iDz37aaCGf0Ee6NmzOdeucROmg8NeZS5hSyvJuALvdsxs/ux/10MTZU92k2BYDIZeS6FF4PaeZJogS7VvUDgOd1m67GrJ+Q2tpMDCQ45dc7XUG0bWajAWNnFPmPS4ITjKkOBFsVkWdrqQhiq/JsDv8Af7an2irNqaP+P2UlwdtB8Afj9JJ6xNOiAyzmSNvpKve/9SK0ptdz+6T18r2BsdGn32tH58cvBLeQGldURSzKPpUfSD3+yj5YkD76YIaJKx8lOvSPBuPiBZuqSKSRujxVNlv/AHh+Pt2+Se2ja1z8suvJQ1dqaywueuvhX5vxBlJJSZYl7LGtUoHAA/bTmsaBE+qieaxM3Qbwv+fkw4lxCgJuNpnALfWxC2QTQHI441KGTUKurV6dNsPvu+1H41XMwBGj58jtKGIENQ7a9yFFkE8Xx76e6i1pU+z7W6tOEQBv15Jb6f4jyo7lbIlcj6UklkZTwQb9Y7Xf2Na0NA0COrL+4CROoMI71jJGZ0xJNzNLj+twzMzKpJRuWJYrdHk+2pS3BV4O91XSfiaQdPW2vHMeC5xJIT37aqDYWEyuhfh14UaOWLPzGXGx4zvQykKZGH00D7Xzfv7A6nquxDALosWAHfGX2miXwJjZ2TJmQdQUxyNukVAG2nuRu3ih78jjXNc5gghTPf3QHNuhUvjzA6bui6XjrK/Y5EnYn9fqYfAtR+umtaZxHNZ2TnDvFVvDOfk5WbDk5OXJ5iSKQir6At/SQCFG4A8AE0CT204YokGymqvYHBobbefhEepZWXJkTSqSkUjWhrhxVDaTze0AEg8aY3FaFK7sQJdp16KDD6JICrl2citiNyo+bs0R7UB++qAzK8wvPq/yNNpIAjeV51jrMGKyJO0nnEFzJCSrLZ4HBHB54JIHHGgc5jLHNL2WltW04q1EgCYg5c/Dh5oT/wDbTFB27ZpFlvz2los1iuSSd1Dt7cV+gCqwWAsrD/F7TVxVKjgHiMMEwIvu197qCfxJ08ekDKkT+4W9H6bS9V+2s7SlMwibsf8AIkQXNHv6Bbp45gkJWaKREBBiaMjdHQA7jaQeLsH3I1vbNNnC3sh/8RXokPovBd/tM3vPHlfmjmD1fGkkiU5JnMhbahRVANGy+1V9RA22bbn76Om6mCADKj2tu2upuLmYQ2JO/lnv0sFR6t0g7o2nEislKJ1Xcjj/ANoo9SH23Dd88cDS3U3MMr0Nm2+lWaQDnpx4HI9c0V8PygPIjSBhko0RETghA4Krz2BLbVF82x4GtcZZwnr3Rg4TaJgxOuqUcTqM3TZd2OXjA27g54Y7QxVkPt3G6r/TtpbHFpg5eitgbQ3vZ+14z+F2PxL4y/K+WdiFGjDkkkWSDQv+UEj6iD7/ABWjDRcyobmGhs/u8b151nFjzoWnx9rMV2spJO08EEbb9VdjRsEEayCLImP/ANjbf11ZGunStFjLuslaW/cgcXzz/XR02yYKl2irhbjbqVZxuqhqPNd7rj9z7fvoalMZIqO0PiXHJcY/EXBGODjMCF3NJEwNBldi3PywJo/pqdn9cOoXpNYe27ZtwR5JF6X4flyJCqLwPqY3QHz+miaydYVNXaW02ybncF17w9NBjQflsPGfJev4kleXFzxukmYba78C/wCvZjqzWDCy680fx9XaX9rtVhoMo3cvzJ0jfrXX0jRtuRbyoElaAFFVVvaiVzVs3qvcf0FanLS443qpjsI7KgMuvhCOnWsazTljEG22zFm2H+VQeL+3x/XXOda6wNxVMLPTek+XIeZjDAv+8e1Uc7B8/oByT8C9Iwgd52i9oPcG4Br6LpPQOhfk9jzyugZw0cKILbbe0yGuSfqo1z+mjDNXW4Lz62045bTEjefgbuJz0CVs+R5clmctISxX1D1VZof51/pop8lwa3s9x+VfX8Py/qqr9tG5pJUjduAAC3/DaPibFEh+jzYSBRLBhYPPcekV9yefZIqQba/H3fxVe17M17ZPQdr4ED1SR4nabIuSUSNIrFfX3VQTS17V21QX4+8k0GCgezQLp8zofQNxP8tX/wCa1ifUY1wuur+DekrDBNlZwASeLyxGT3Q0SbHYccV99SVX9o4Aae6NjTRbDbmZ8Psr3H6X02HGnzcfH8x4U3xiVi62eFOw9xfPPxoe+SAT7JoqHFEDw+N3hCUen5cGUss/U5ppZdwVFFnbd2VFhQBXY8duDr0KbKbWmc9PyvO2l+0do1tKA3X6H2rHhDNhhyZxEkqwywSKVLBiP7vqoc1fFf10mo3FZNxOa2XRIUnh3wRCJUlyJQ+NZ3UQlADglmIFe5Cm/wCunNH/AGU9Ta3OGFguij4ERyHbDNxAnyti7YYhVbrYAyv3INEfJIGjwOqclFW21mzs739tbyc8uAyzjkqeX4mwIGYJ5khTgAXs49gSf86/rppqU25KJn8ft9dgxkAHz66KSet+JZ8hrLFFH0ohIAH7dz9zqd1Rzivd2X+OobO2AJO85/hCJJmY2xJJ9ybOgVrWhogCFHrlqzXLlmuXLbdrl0o30DxNNjve4vGeGjYkqRxdA8A12OjZULTZQ7V/HUdoFxB0IsU+dJ8S4mR/AVDG0tqRQHG0ncHBqwRQFXyCDxWqhVa44YzXg7R/GV9np9uXyWEEbs/P4W3WOmhplkmx3klB+qMKI5j2Bk9QKk9zw1ntwa0s0yHZddX+VXs38jTfTPfjhr4W63TdVPE3i1/IMcyI7ZMCMH9lId1IodiNpAoitLbUAa5h3z5gdearbsZfUp1gbNkRvv1PBGPwn6ykGLnZDCkiVCUF+o0QCT25NCvatC54GSdUovL7/Xh1mj3hv8R48mc4uXEMeRzUZEm+OQ2RW6qBJ4BuieODxo21IKnq7E17MTb+fsVv1yGXCoQ0I95ZhVlgSSVBPAJY8n2GjflLVPQIe8tq55eSIYEkOdCoyo0DxqXP84Tv8ij6asfOpqjTHaGxVlMgP7FtwVzrJ8WM5RYccRxM9KxjWSVuQAQh2xL9iwNX3+cwudnfh+E9raNEnBFtZ+fqFQ8Tdb5ZJJWlCk0vmO5c/LMTVDtsVVXvxpnZin/a53IKbqlYDDYb+vde+BumTTN5pUuoB2Bj6V9gxBIGxbJ471WsJMYjkjrOY3/jbmc7fPFS9fzpcp1xoNoijIUFLp2qywv573qeZufJW0aYpNn14Ju6F0qHpql32NMbAF8k96JPtYvaO/ufbRBpzdnu3deXNRVto7Y4GCG6nh8D34IYmbLO7SSuFZiCoBNJR4rnmj/X99abi6wAU3Dsxz4p4GLEgjaeISTP/NFYJquWB47n27+16xog5ShcW1GmThbz39blayM2GNihUcV8n2vvt0TsU5KVlOgROIeiROmdPM+TGcYbfJ5eX2JAor979zqWu9o7ouV7GyMeGF9QwDl+FZ8Q4eDNMf8Aa0Wcrsfa4Yn2G5R3I7WCPa+2ubUrNFwuNKm7TllblOnDTSyqYvR8DBjaZd2Uy8bTtVL5q6stz7MSPtrjUc/ula1sHujxMHyiyXut+IZcpxuPtQUHgH4uuw7fpomshFYK/wBGl/LSCCZh5cyMJB/dBHBrmxYB/S/sdGaYN1Ma095unXolyXw7LQBljjQtds1hvjaq2XPcAKDenydyAVaYknTrqUfHToMeIby0MJrc0lCSZhXCIL8tLG6iS3PNAVpraUd568qvt7qzuz2UYnegHPoIZneLsRTccJlYfSXUUP68/wBBphqMGQlLpfxe2OtUfhGsG/0gPU/GuTMrIWCIwohR3HxZs1+mlurOcIXp0f4nZaTg9rZI3lLjHSl6K81y5ZrlyzXLl7rly81y5ZrlyzXLl6DrlyYPD3iubGZRuZ4r9UbGxX/Df0n9NMp1XMyXnbb/ABlHaRMQ7Qj53p2y8KLIxwVR5cZmMi+XtE0Dn69u47SrcboyRzyDo3UsffZ1w6+V5uy7e/ZnGhtFiPI7j+dRaBCxMXycHLx1V40WFZislF5CZUDM6qSAFUBQoJqySeeE1GFsT1dejQ2hu0vLmGQJFsskC8R9HkgwsUZBUSFTJjmPvtZgWV/g+oOrDsSwPJGithTaTprOLRY5zysR8jkd665D1iEdNxX6g+1pIVLEqSx4HqIANWKsmhZ1rakcVLW2YvfLDEdfhVuuvCnS8rIwWEweLYGRgQNxVT+hAPIOhrEOaBxTNkpOp1pecguQdT67cYGwM1VuPdaPHbj5N/p8aPGBdHS2XvZwN29LKqSexJOlL0V2LFyzF0rF2RlGn/3rqluYlILV/wC8bbGB2rnWVHSA0GeuiotnpYq73nIHw608OKseHsbZIZGio2ZI8dKtAeBuJ7EKaAPxz30ttPBBJuOj4o9o2oVRgaO6bTyjTdv3yVTz8SQuC0m9dxYUfoHam+D83rWmRJS3Q3utH5RDExII0E+XaBDviQEbpa7MVq6J7fPzXfsxJ6/HQWtDw7BT1zMZT7nh5o0+bKIzK3onlA22B6Vs0P8AhoFiB8mydHl458fwNPPVSlrXEgZCQOt51Nt2iVmikBrbI1e5Pf79tEanFA2lbRE+uYU5H5LFRY4F9LuXClyK+xNc/btqGlTi5uV69Su2ZJXMczwjlQNvaMhFN70YNx/4dVB4yKwVGnIpl8NT74plBHqKoVNfzWBx9yP89Jcy4PVkNWoW5L3p3S/J2vMQps+itzN+g/1OnNbJgKWvXABxGArh6abLELjq3BdzchU9wCeBx76obs+rivIqfyoIw0myUA6l43SJymJDFtXjzCOW+/FcaM1gD3QmUP4Z1VgdtDzJ03JR6x1iXJffK24gUABQA+ANJc4uMle1s2y0tnZgpiB780PJ0KoXmuXLNcuWa5cs1y5ZrlyzXLlmuXLNcuWa5cvdcuWa5cifSuvZGOCIZSgJsjgi+10QRomvc3IqbaNjobReq2euC6n4ZzGzETK2hZUV4pEIGydNpLLzztaqsdiDpzoqtvmvDZRf/H7RgF6bjIO49eYQifoMJVT+YP5Zq24jx/7VYJ/hRnb9O4kGQMBVXekHELFexTLSO0aLnXQprSdpusxLIfKhhsRx87W2RsOea+uyO/Cc9tcy3r7JT2DsxIuY9TP7XPfA2dPh54iWNmjm9MsLAHfEff8AukgWbHHce+lunD3ty9JzA4wPAph8Tfhe0ckjRvcQNqD7A3QLfbtz9ta141zUjqj2iQ2R7KHw/wCFD+YQUVgAPmOa54+lL53E8A18/GtJFwh79RgJ1NuOvkjrZG7IA8klIwBDGu1htQUDya2rzV8ncxoXQEE4pd+utU5zQylgB5nedfwteqYE8n0+h2O93UD0/YGxY9rI7/1JQpwRMgSMlnQHl8tTGirtG2ZZL2sF+mwT9RPuKNH3HBWe8baJxpYbOvNwNR9Kn0eU5OTJkSru8ohlR+N78hQeOAp7CvvROtEkyb/O4cs/BFWIo0xTYYm07hqeZ9yjXVhJXlMVV3G9twuiaPHJG32FWABoxJ5qGWtdwCnw+n7kUljyB/KdYQlOqEEpZ8WyM0iSXZlRW9J/mPDDg9+B/XSGNtdenjAdhCjjx2VRHkSuoo7Y4x5knIr3rbf3I01kus0Sp6tSmw4nmFLJjY+PEDKoggDBisjB5p2AO2woAUKSTtW+aJPFaoZQDTiqFeZX/kH7T/w7KCTv3eP36oBleM4I1b8pFJ5h4EszXX3ANk/10fataO4ETf4naKzgdqeI3DX2SXnZ0krF5XZ2Pcsb0gkkyV7lKlTpNDabQBwVUjWJi81q5ea5cs1y5ZrlyzXLlmuXL3XLlmuXLNcuWa5cs1y5ZrlyzXLlmuXJk6d4gWJUdRIs8cZjQqwCEG+SO/F9ux41oMIX02vGFwkJ66L1/wDMqn5iF4i6CNMkrtR35BUNVA32o8m+2nh2MQ7XVfPbTsrtke2tROJrc2zcDf67lt1PGZp5ZIVkMzxsksBZVcAimfGHZgeSR3Wz/eOkOBZMr1Nn2qlXa1zTbrPiFR6BjrjhpJlZRjxPHT0GO57F/FA9vY6U84rBUmuAcIMlVH/EiRZpGAJVljBQ8rakbq/8PAOtwAi6YG2Tp0HxbhdQfyraCUUIldgA1X25onk8fvpRY5sYTbchJLDJE8dUv9UwpOmuQoKkxsitYJYnsze1DgAd6vXMq96yaWMqsvfr0Wo69JIhaRDtKonpoGRl2lh/h4781emurE2GaQ3Y6bL3VTP8SeZLIHMgDSb1K7SVNEVR49747HWKgNAyXvhvqPkbm5PZ2FXYW+LJ4JNHdocUZLH0m1P7BMfTvGTzypGsBllJAWq+Y9x/4R9Z712/ZxqgC4UX/jwJh1tU1pAyALPkyebQL7CFUE80AB2F1+2kl1Y5QPBAf8Rndwzzc6fSySui9of/AD86zr1TP9nc/gKLw/8A72T9/wDnr0qH9Svmv5LMJM/Ef/tY/wAA/wBdJr/3PIL2f4T/AOL4lKZ0pewvDrli1GsXLw61cs1y5ea5cs1y5Zrly91y5ZrlyzXLlmuXLNcuWa5cs1y5Zrlyw65cthrly7P4v/8AyLF//Y/5Nqmt/wCodaLwdj/+XW5H3KreOfpxf8Y/005/9mLyP4z+1TkUv9c/7PJ/jj//AJ6jf/bwX0Gw5jkkqT6f66XqvVGS8g+tP8Q/560ZrDkV3H8Sf+zxf4V/5am//Yl7NqlHqv8Ausb/AA//AN9dT/u7rcqXf1CTn/3n76ehCYof9xkfon/1HStRzTOvUJj/AAu+vJ/92v8A9Wud/Zvip6//AKj4Ir1n/fyfrqsLx6f9V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\\hpnas-2\tfolders\Teachers\Broder_Hillary\RVC ELEMENTARY\ASA BIO ART WORKSHOP\Microscopic Refs\micro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2222" r="17177" b="48889"/>
          <a:stretch/>
        </p:blipFill>
        <p:spPr bwMode="auto">
          <a:xfrm>
            <a:off x="3810952" y="1924538"/>
            <a:ext cx="2300288" cy="21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hpnas-2\tfolders\Teachers\Broder_Hillary\RVC ELEMENTARY\ASA BIO ART WORKSHOP\Microscopic Refs\micro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54444" r="16928" b="5777"/>
          <a:stretch/>
        </p:blipFill>
        <p:spPr bwMode="auto">
          <a:xfrm>
            <a:off x="975360" y="4034117"/>
            <a:ext cx="2575560" cy="193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0997" y="3839515"/>
            <a:ext cx="1780198" cy="248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29" y="1934857"/>
            <a:ext cx="2653991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\\hpnas-2\tfolders\Teachers\Broder_Hillary\RVC ELEMENTARY\ASA BIO ART WORKSHOP\Microscopic Refs\scan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51884" r="4810" b="3671"/>
          <a:stretch/>
        </p:blipFill>
        <p:spPr bwMode="auto">
          <a:xfrm rot="16200000">
            <a:off x="5787978" y="2746422"/>
            <a:ext cx="3007019" cy="19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962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Microscopic </a:t>
            </a:r>
            <a:r>
              <a:rPr sz="4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r>
              <a:rPr lang="en-US" sz="4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Student Work</a:t>
            </a:r>
            <a:endParaRPr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\\hpnas-2\tfolders\Teachers\Broder_Hillary\RVC ELEMENTARY\ASA BIO ART WORKSHOP\Broder Abstract Cells\anthony lai c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83" y="2628900"/>
            <a:ext cx="1621573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pnas-2\tfolders\Teachers\Broder_Hillary\RVC ELEMENTARY\ASA BIO ART WORKSHOP\Broder Abstract Cells\Elena C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99" y="2628901"/>
            <a:ext cx="1592109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hpnas-2\tfolders\Teachers\Broder_Hillary\RVC ELEMENTARY\ASA BIO ART WORKSHOP\Broder Abstract Cells\Natallie Ce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1636" y="2903765"/>
            <a:ext cx="2286000" cy="16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hpnas-2\tfolders\Teachers\Broder_Hillary\RVC ELEMENTARY\ASA BIO ART WORKSHOP\Broder Abstract Cells\Alex C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19575" y="2905127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886968">
              <a:defRPr sz="4268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268" b="1" dirty="0">
                <a:latin typeface="Courier New" panose="02070309020205020404" pitchFamily="49" charset="0"/>
                <a:cs typeface="Courier New" panose="02070309020205020404" pitchFamily="49" charset="0"/>
              </a:rPr>
              <a:t>Crystals and Minerals</a:t>
            </a:r>
          </a:p>
        </p:txBody>
      </p:sp>
      <p:pic>
        <p:nvPicPr>
          <p:cNvPr id="1026" name="Picture 2" descr="+ Dioptase on Chrysocolla Delicious: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07" y="1796141"/>
            <a:ext cx="1752600" cy="23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+ Vanadinite and baryte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96139"/>
            <a:ext cx="2405270" cy="23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artz var. Amethyst - Amatitlan, Guerrero, Mexico / Mineral Friends &lt;3: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935" y="1763483"/>
            <a:ext cx="1403991" cy="237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0" y="4250012"/>
            <a:ext cx="1930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85" y="4217353"/>
            <a:ext cx="1514996" cy="199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13" y="4262158"/>
            <a:ext cx="1541122" cy="19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8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268" b="1" dirty="0">
                <a:latin typeface="Courier New" panose="02070309020205020404" pitchFamily="49" charset="0"/>
                <a:cs typeface="Courier New" panose="02070309020205020404" pitchFamily="49" charset="0"/>
              </a:rPr>
              <a:t>Crystals and </a:t>
            </a:r>
            <a:r>
              <a:rPr sz="4268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Minerals</a:t>
            </a:r>
            <a:r>
              <a:rPr lang="en-US" sz="4268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Paintings by Carly </a:t>
            </a:r>
            <a:r>
              <a:rPr lang="en-US" sz="3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Waito</a:t>
            </a:r>
            <a:endParaRPr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74" name="Picture 2" descr="&lt;i&gt;Amethyst Mountain 2&lt;/i&gt;. Oil on panel,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00" y="2743200"/>
            <a:ext cx="2319399" cy="17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lt;i&gt;Dioptase&lt;/i&gt;. Oil on masonite,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1933800" cy="17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lt;i&gt;Topaz&lt;/i&gt;. Oil on masonite,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16" y="2743199"/>
            <a:ext cx="1580091" cy="17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lt;i&gt;Bornite&lt;/i&gt;. Oil on masonite,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1867116" cy="17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93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rayola.com/~/media/Crayola/Lesson%20Plans/lesson_plans/711.jpg?mh=762&amp;mw=6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39262"/>
            <a:ext cx="2450562" cy="222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michrocks.org/uploads/images/Info%20Pages/Geo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58" y="3421800"/>
            <a:ext cx="2049942" cy="180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enchantedalchemists.com/WebRoot/Store3/Shops/es146910/5049/F91B/2D65/7F6D/9EDD/0A0F/110C/AC8B/amethyst_geo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9262"/>
            <a:ext cx="2057400" cy="133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98"/>
          <p:cNvSpPr>
            <a:spLocks noGrp="1"/>
          </p:cNvSpPr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/>
            </a:pPr>
            <a:r>
              <a:rPr sz="4268" b="1" dirty="0">
                <a:latin typeface="Courier New" panose="02070309020205020404" pitchFamily="49" charset="0"/>
                <a:cs typeface="Courier New" panose="02070309020205020404" pitchFamily="49" charset="0"/>
              </a:rPr>
              <a:t>Crystals and </a:t>
            </a:r>
            <a:r>
              <a:rPr sz="4268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Minerals</a:t>
            </a:r>
            <a:r>
              <a:rPr lang="en-US" sz="4268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4268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Geode Sculptures</a:t>
            </a:r>
            <a:endParaRPr sz="4268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22400" y="4161475"/>
            <a:ext cx="3556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ts val="2400"/>
              </a:spcBef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ts val="2400"/>
              </a:spcBef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2pPr>
            <a:lvl3pPr marL="1143000" indent="-228600" algn="l" eaLnBrk="0" hangingPunct="0">
              <a:lnSpc>
                <a:spcPct val="120000"/>
              </a:lnSpc>
              <a:spcBef>
                <a:spcPts val="2400"/>
              </a:spcBef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3pPr>
            <a:lvl4pPr marL="1600200" indent="-228600" algn="l" eaLnBrk="0" hangingPunct="0">
              <a:lnSpc>
                <a:spcPct val="120000"/>
              </a:lnSpc>
              <a:spcBef>
                <a:spcPts val="2400"/>
              </a:spcBef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4pPr>
            <a:lvl5pPr marL="2057400" indent="-228600" algn="l" eaLnBrk="0" hangingPunct="0">
              <a:lnSpc>
                <a:spcPct val="120000"/>
              </a:lnSpc>
              <a:spcBef>
                <a:spcPts val="2400"/>
              </a:spcBef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SzPct val="155000"/>
              <a:buChar char="•"/>
              <a:defRPr sz="3600">
                <a:solidFill>
                  <a:schemeClr val="tx1"/>
                </a:solidFill>
                <a:latin typeface="Bodoni SvtyTwo ITC TT-Book" charset="0"/>
                <a:ea typeface="ヒラギノ明朝 ProN W3" charset="0"/>
                <a:cs typeface="ヒラギノ明朝 ProN W3" charset="0"/>
                <a:sym typeface="Bodoni SvtyTwo ITC TT-Book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422E1F"/>
                </a:solidFill>
              </a:rPr>
              <a:t>1)Pinch pot for outside </a:t>
            </a:r>
            <a:r>
              <a:rPr lang="en-US" altLang="en-US" sz="1800" dirty="0" smtClean="0">
                <a:solidFill>
                  <a:srgbClr val="422E1F"/>
                </a:solidFill>
              </a:rPr>
              <a:t>Geode shell</a:t>
            </a:r>
            <a:endParaRPr lang="en-US" altLang="en-US" sz="1800" dirty="0">
              <a:solidFill>
                <a:srgbClr val="422E1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smtClean="0">
                <a:solidFill>
                  <a:srgbClr val="422E1F"/>
                </a:solidFill>
              </a:rPr>
              <a:t>2)Create </a:t>
            </a:r>
            <a:r>
              <a:rPr lang="en-US" altLang="en-US" sz="1800" dirty="0">
                <a:solidFill>
                  <a:srgbClr val="422E1F"/>
                </a:solidFill>
              </a:rPr>
              <a:t>little crystal points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smtClean="0">
                <a:solidFill>
                  <a:srgbClr val="422E1F"/>
                </a:solidFill>
              </a:rPr>
              <a:t>3)Stick </a:t>
            </a:r>
            <a:r>
              <a:rPr lang="en-US" altLang="en-US" sz="1800" dirty="0">
                <a:solidFill>
                  <a:srgbClr val="422E1F"/>
                </a:solidFill>
              </a:rPr>
              <a:t>point to rounded rock </a:t>
            </a:r>
            <a:r>
              <a:rPr lang="en-US" altLang="en-US" sz="1800" dirty="0" smtClean="0">
                <a:solidFill>
                  <a:srgbClr val="422E1F"/>
                </a:solidFill>
              </a:rPr>
              <a:t>shell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smtClean="0">
                <a:solidFill>
                  <a:srgbClr val="422E1F"/>
                </a:solidFill>
              </a:rPr>
              <a:t>4)Paint with Watercolor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smtClean="0">
                <a:solidFill>
                  <a:srgbClr val="422E1F"/>
                </a:solidFill>
              </a:rPr>
              <a:t>5)Add Glitter to inside crystals</a:t>
            </a:r>
            <a:endParaRPr lang="en-US" altLang="en-US" sz="1800" dirty="0">
              <a:solidFill>
                <a:srgbClr val="422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553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bevel/>
        </a:ln>
        <a:effectLst>
          <a:outerShdw blurRad="38100" dist="38100" dir="4800000" rotWithShape="0">
            <a:srgbClr val="000000">
              <a:alpha val="32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bevel/>
        </a:ln>
        <a:effectLst>
          <a:outerShdw blurRad="38100" dist="38100" dir="4800000" rotWithShape="0">
            <a:srgbClr val="000000">
              <a:alpha val="32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685</Words>
  <Application>Microsoft Office PowerPoint</Application>
  <PresentationFormat>On-screen Show (4:3)</PresentationFormat>
  <Paragraphs>83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</vt:lpstr>
      <vt:lpstr>Bio Art: The Merging of Science and Art </vt:lpstr>
      <vt:lpstr>What is Bio Art?</vt:lpstr>
      <vt:lpstr>RVC Ed Foundation Grant</vt:lpstr>
      <vt:lpstr>Microscopic Images</vt:lpstr>
      <vt:lpstr>Microscopic Images</vt:lpstr>
      <vt:lpstr>Microscopic Images: Student Work</vt:lpstr>
      <vt:lpstr>Crystals and Minerals</vt:lpstr>
      <vt:lpstr>Crystals and Minerals: Paintings by Carly Waito</vt:lpstr>
      <vt:lpstr>Crystals and Minerals: Geode Sculptures</vt:lpstr>
      <vt:lpstr>Anatomy</vt:lpstr>
      <vt:lpstr>Invented Anatomy:  Jason Freeny</vt:lpstr>
      <vt:lpstr>Insects: Specimens as Art, Art used as a tool for Investigation</vt:lpstr>
      <vt:lpstr>Crystals and Minerals: Caddis Fly Jewelry</vt:lpstr>
      <vt:lpstr>Insects: Christopher Marley</vt:lpstr>
      <vt:lpstr>Insects: Mike Libby</vt:lpstr>
      <vt:lpstr>Insects: Jan Fabre</vt:lpstr>
      <vt:lpstr>Insects: Facts</vt:lpstr>
      <vt:lpstr>Insects: Project Description</vt:lpstr>
      <vt:lpstr>Petri Dish Still Lifes</vt:lpstr>
      <vt:lpstr>HillaryBroder.com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Art: The Merging of Science and Art</dc:title>
  <dc:creator>Broder, Hillary</dc:creator>
  <cp:lastModifiedBy>Broder, Hillary</cp:lastModifiedBy>
  <cp:revision>42</cp:revision>
  <dcterms:modified xsi:type="dcterms:W3CDTF">2015-12-07T19:45:27Z</dcterms:modified>
</cp:coreProperties>
</file>